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6"/>
  </p:notesMasterIdLst>
  <p:sldIdLst>
    <p:sldId id="256" r:id="rId3"/>
    <p:sldId id="257" r:id="rId4"/>
    <p:sldId id="305" r:id="rId5"/>
    <p:sldId id="306" r:id="rId6"/>
    <p:sldId id="307" r:id="rId7"/>
    <p:sldId id="308" r:id="rId8"/>
    <p:sldId id="283" r:id="rId9"/>
    <p:sldId id="301" r:id="rId10"/>
    <p:sldId id="300" r:id="rId11"/>
    <p:sldId id="299" r:id="rId12"/>
    <p:sldId id="290" r:id="rId13"/>
    <p:sldId id="297" r:id="rId14"/>
    <p:sldId id="288" r:id="rId15"/>
    <p:sldId id="289" r:id="rId16"/>
    <p:sldId id="274" r:id="rId17"/>
    <p:sldId id="309" r:id="rId18"/>
    <p:sldId id="287" r:id="rId19"/>
    <p:sldId id="291" r:id="rId20"/>
    <p:sldId id="259" r:id="rId21"/>
    <p:sldId id="302" r:id="rId22"/>
    <p:sldId id="272" r:id="rId23"/>
    <p:sldId id="273" r:id="rId24"/>
    <p:sldId id="303" r:id="rId25"/>
    <p:sldId id="284" r:id="rId26"/>
    <p:sldId id="292" r:id="rId27"/>
    <p:sldId id="275" r:id="rId28"/>
    <p:sldId id="276" r:id="rId29"/>
    <p:sldId id="260" r:id="rId30"/>
    <p:sldId id="261" r:id="rId31"/>
    <p:sldId id="262" r:id="rId32"/>
    <p:sldId id="285" r:id="rId33"/>
    <p:sldId id="286" r:id="rId34"/>
    <p:sldId id="264" r:id="rId35"/>
    <p:sldId id="265" r:id="rId36"/>
    <p:sldId id="266" r:id="rId37"/>
    <p:sldId id="268" r:id="rId38"/>
    <p:sldId id="278" r:id="rId39"/>
    <p:sldId id="277" r:id="rId40"/>
    <p:sldId id="279" r:id="rId41"/>
    <p:sldId id="280" r:id="rId42"/>
    <p:sldId id="304" r:id="rId43"/>
    <p:sldId id="298" r:id="rId44"/>
    <p:sldId id="27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9343" autoAdjust="0"/>
  </p:normalViewPr>
  <p:slideViewPr>
    <p:cSldViewPr>
      <p:cViewPr varScale="1">
        <p:scale>
          <a:sx n="62" d="100"/>
          <a:sy n="62" d="100"/>
        </p:scale>
        <p:origin x="-15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05BF-456D-410F-8E24-EBB950CF11F5}" type="doc">
      <dgm:prSet loTypeId="urn:microsoft.com/office/officeart/2005/8/layout/target2" loCatId="relationship" qsTypeId="urn:microsoft.com/office/officeart/2005/8/quickstyle/simple1" qsCatId="simple" csTypeId="urn:microsoft.com/office/officeart/2005/8/colors/colorful2" csCatId="colorful" phldr="1"/>
      <dgm:spPr/>
      <dgm:t>
        <a:bodyPr/>
        <a:lstStyle/>
        <a:p>
          <a:endParaRPr lang="en-US"/>
        </a:p>
      </dgm:t>
    </dgm:pt>
    <dgm:pt modelId="{FEBB9972-51AF-4E59-A6AB-B934F2B57BE8}">
      <dgm:prSet phldrT="[Text]"/>
      <dgm:spPr/>
      <dgm:t>
        <a:bodyPr/>
        <a:lstStyle/>
        <a:p>
          <a:r>
            <a:rPr lang="en-US" dirty="0"/>
            <a:t>Artificial Intelligence</a:t>
          </a:r>
        </a:p>
      </dgm:t>
    </dgm:pt>
    <dgm:pt modelId="{69F3210A-9F6B-4243-BF76-BC9F8B455D0A}" type="parTrans" cxnId="{67F3866C-DC13-425F-AEF0-84FE8D32E32C}">
      <dgm:prSet/>
      <dgm:spPr/>
      <dgm:t>
        <a:bodyPr/>
        <a:lstStyle/>
        <a:p>
          <a:endParaRPr lang="en-US"/>
        </a:p>
      </dgm:t>
    </dgm:pt>
    <dgm:pt modelId="{8454CBD3-0EFE-442C-9900-6C65DA6D8043}" type="sibTrans" cxnId="{67F3866C-DC13-425F-AEF0-84FE8D32E32C}">
      <dgm:prSet/>
      <dgm:spPr/>
      <dgm:t>
        <a:bodyPr/>
        <a:lstStyle/>
        <a:p>
          <a:endParaRPr lang="en-US"/>
        </a:p>
      </dgm:t>
    </dgm:pt>
    <dgm:pt modelId="{7EF2FD06-CCF2-4239-BB66-9BB9EE8987BD}">
      <dgm:prSet phldrT="[Text]"/>
      <dgm:spPr/>
      <dgm:t>
        <a:bodyPr/>
        <a:lstStyle/>
        <a:p>
          <a:r>
            <a:rPr lang="en-US" dirty="0" smtClean="0"/>
            <a:t>Narrow AI</a:t>
          </a:r>
          <a:endParaRPr lang="en-US" dirty="0"/>
        </a:p>
      </dgm:t>
    </dgm:pt>
    <dgm:pt modelId="{4F3D5873-4DBA-46BC-BE10-A59D7F0ED8ED}" type="parTrans" cxnId="{C15465F7-E410-4B65-8EE6-D8546C72FE8B}">
      <dgm:prSet/>
      <dgm:spPr/>
      <dgm:t>
        <a:bodyPr/>
        <a:lstStyle/>
        <a:p>
          <a:endParaRPr lang="en-US"/>
        </a:p>
      </dgm:t>
    </dgm:pt>
    <dgm:pt modelId="{0F4DE858-F3DF-4E56-BD74-58FB28CD9E29}" type="sibTrans" cxnId="{C15465F7-E410-4B65-8EE6-D8546C72FE8B}">
      <dgm:prSet/>
      <dgm:spPr/>
      <dgm:t>
        <a:bodyPr/>
        <a:lstStyle/>
        <a:p>
          <a:endParaRPr lang="en-US"/>
        </a:p>
      </dgm:t>
    </dgm:pt>
    <dgm:pt modelId="{4EC70391-7C3A-4484-92E8-2E8A6BC16618}">
      <dgm:prSet phldrT="[Text]"/>
      <dgm:spPr/>
      <dgm:t>
        <a:bodyPr/>
        <a:lstStyle/>
        <a:p>
          <a:r>
            <a:rPr lang="en-US" dirty="0"/>
            <a:t>General Intelligence</a:t>
          </a:r>
        </a:p>
      </dgm:t>
    </dgm:pt>
    <dgm:pt modelId="{AC04EBBB-6E9D-454F-8AA8-709E6D532C59}" type="parTrans" cxnId="{032960C8-E795-4790-8569-C9B49E020475}">
      <dgm:prSet/>
      <dgm:spPr/>
      <dgm:t>
        <a:bodyPr/>
        <a:lstStyle/>
        <a:p>
          <a:endParaRPr lang="en-US"/>
        </a:p>
      </dgm:t>
    </dgm:pt>
    <dgm:pt modelId="{741AB091-8DA7-4BA7-9E3C-A0186F3E7C03}" type="sibTrans" cxnId="{032960C8-E795-4790-8569-C9B49E020475}">
      <dgm:prSet/>
      <dgm:spPr/>
      <dgm:t>
        <a:bodyPr/>
        <a:lstStyle/>
        <a:p>
          <a:endParaRPr lang="en-US"/>
        </a:p>
      </dgm:t>
    </dgm:pt>
    <dgm:pt modelId="{77585848-2B4F-4A21-9386-E3CB054E3111}">
      <dgm:prSet phldrT="[Text]"/>
      <dgm:spPr/>
      <dgm:t>
        <a:bodyPr/>
        <a:lstStyle/>
        <a:p>
          <a:r>
            <a:rPr lang="en-US" dirty="0"/>
            <a:t>Machine Learning</a:t>
          </a:r>
        </a:p>
      </dgm:t>
    </dgm:pt>
    <dgm:pt modelId="{D5B7B1FF-A6CC-4C0F-B7A9-9B207E4658E4}" type="parTrans" cxnId="{B1FDB239-2170-456C-AC01-9FCEBCD78FEB}">
      <dgm:prSet/>
      <dgm:spPr/>
      <dgm:t>
        <a:bodyPr/>
        <a:lstStyle/>
        <a:p>
          <a:endParaRPr lang="en-US"/>
        </a:p>
      </dgm:t>
    </dgm:pt>
    <dgm:pt modelId="{7BE6F3B6-A940-4FE3-BB90-5A60D13F0AB0}" type="sibTrans" cxnId="{B1FDB239-2170-456C-AC01-9FCEBCD78FEB}">
      <dgm:prSet/>
      <dgm:spPr/>
      <dgm:t>
        <a:bodyPr/>
        <a:lstStyle/>
        <a:p>
          <a:endParaRPr lang="en-US"/>
        </a:p>
      </dgm:t>
    </dgm:pt>
    <dgm:pt modelId="{C6FC96E8-B5E7-45A9-B2B3-142EBD18EC52}">
      <dgm:prSet phldrT="[Text]"/>
      <dgm:spPr/>
      <dgm:t>
        <a:bodyPr/>
        <a:lstStyle/>
        <a:p>
          <a:r>
            <a:rPr lang="en-US" dirty="0"/>
            <a:t>Data Mining</a:t>
          </a:r>
        </a:p>
      </dgm:t>
    </dgm:pt>
    <dgm:pt modelId="{6C677F20-70B8-48AF-9369-0678A4564F2B}" type="parTrans" cxnId="{2B647E45-8B77-438E-9599-966D10D5D41E}">
      <dgm:prSet/>
      <dgm:spPr/>
      <dgm:t>
        <a:bodyPr/>
        <a:lstStyle/>
        <a:p>
          <a:endParaRPr lang="en-US"/>
        </a:p>
      </dgm:t>
    </dgm:pt>
    <dgm:pt modelId="{8C3587E4-5E8E-4B74-9F58-E4A865F11356}" type="sibTrans" cxnId="{2B647E45-8B77-438E-9599-966D10D5D41E}">
      <dgm:prSet/>
      <dgm:spPr/>
      <dgm:t>
        <a:bodyPr/>
        <a:lstStyle/>
        <a:p>
          <a:endParaRPr lang="en-US"/>
        </a:p>
      </dgm:t>
    </dgm:pt>
    <dgm:pt modelId="{8F3E8E66-A7D0-4487-ABFB-5A6BFF454985}">
      <dgm:prSet phldrT="[Text]"/>
      <dgm:spPr/>
      <dgm:t>
        <a:bodyPr/>
        <a:lstStyle/>
        <a:p>
          <a:r>
            <a:rPr lang="en-US" dirty="0"/>
            <a:t>NLP</a:t>
          </a:r>
        </a:p>
      </dgm:t>
    </dgm:pt>
    <dgm:pt modelId="{F832C59A-0DD5-453F-83B5-B3E248B0E9F9}" type="parTrans" cxnId="{D110C7C4-2BFE-4180-986F-39839521C1B9}">
      <dgm:prSet/>
      <dgm:spPr/>
      <dgm:t>
        <a:bodyPr/>
        <a:lstStyle/>
        <a:p>
          <a:endParaRPr lang="en-US"/>
        </a:p>
      </dgm:t>
    </dgm:pt>
    <dgm:pt modelId="{CA390892-756C-40B1-A4CD-33D86EC78FF8}" type="sibTrans" cxnId="{D110C7C4-2BFE-4180-986F-39839521C1B9}">
      <dgm:prSet/>
      <dgm:spPr/>
      <dgm:t>
        <a:bodyPr/>
        <a:lstStyle/>
        <a:p>
          <a:endParaRPr lang="en-US"/>
        </a:p>
      </dgm:t>
    </dgm:pt>
    <dgm:pt modelId="{E23A8AE9-069B-46FC-B009-6CD23F2AA3C1}">
      <dgm:prSet phldrT="[Text]"/>
      <dgm:spPr/>
      <dgm:t>
        <a:bodyPr/>
        <a:lstStyle/>
        <a:p>
          <a:r>
            <a:rPr lang="en-US" dirty="0"/>
            <a:t>Deep Learning</a:t>
          </a:r>
        </a:p>
      </dgm:t>
    </dgm:pt>
    <dgm:pt modelId="{0920B5A0-0B7B-49E3-B572-F14FCFE99D4D}" type="parTrans" cxnId="{8906C921-B42F-4F00-8029-692728FADC06}">
      <dgm:prSet/>
      <dgm:spPr/>
      <dgm:t>
        <a:bodyPr/>
        <a:lstStyle/>
        <a:p>
          <a:endParaRPr lang="en-US"/>
        </a:p>
      </dgm:t>
    </dgm:pt>
    <dgm:pt modelId="{EEF77163-9F4B-4777-92E4-843FD4728184}" type="sibTrans" cxnId="{8906C921-B42F-4F00-8029-692728FADC06}">
      <dgm:prSet/>
      <dgm:spPr/>
      <dgm:t>
        <a:bodyPr/>
        <a:lstStyle/>
        <a:p>
          <a:endParaRPr lang="en-US"/>
        </a:p>
      </dgm:t>
    </dgm:pt>
    <dgm:pt modelId="{DA89A6A0-4274-488A-AED1-5C30110B5ECD}">
      <dgm:prSet phldrT="[Text]"/>
      <dgm:spPr/>
      <dgm:t>
        <a:bodyPr/>
        <a:lstStyle/>
        <a:p>
          <a:r>
            <a:rPr lang="en-US" dirty="0"/>
            <a:t>Image Processing</a:t>
          </a:r>
        </a:p>
      </dgm:t>
    </dgm:pt>
    <dgm:pt modelId="{3C82F639-1FEA-4E40-9329-A648B12613D3}" type="parTrans" cxnId="{0B070E12-5489-4716-A939-3E31849DE46D}">
      <dgm:prSet/>
      <dgm:spPr/>
      <dgm:t>
        <a:bodyPr/>
        <a:lstStyle/>
        <a:p>
          <a:endParaRPr lang="en-US"/>
        </a:p>
      </dgm:t>
    </dgm:pt>
    <dgm:pt modelId="{CE5A8C92-46D0-4404-B301-F4A227A42FDF}" type="sibTrans" cxnId="{0B070E12-5489-4716-A939-3E31849DE46D}">
      <dgm:prSet/>
      <dgm:spPr/>
      <dgm:t>
        <a:bodyPr/>
        <a:lstStyle/>
        <a:p>
          <a:endParaRPr lang="en-US"/>
        </a:p>
      </dgm:t>
    </dgm:pt>
    <dgm:pt modelId="{77AE9FA5-105C-4C37-ACEE-0B8A9EDD98B5}">
      <dgm:prSet phldrT="[Text]"/>
      <dgm:spPr/>
      <dgm:t>
        <a:bodyPr/>
        <a:lstStyle/>
        <a:p>
          <a:r>
            <a:rPr lang="en-US" dirty="0"/>
            <a:t>Voice Recognition</a:t>
          </a:r>
        </a:p>
      </dgm:t>
    </dgm:pt>
    <dgm:pt modelId="{1F966811-ED8D-4E81-BC75-667C4F91183F}" type="parTrans" cxnId="{225A4E90-E0FE-42BB-BBDF-A71955D5AC4E}">
      <dgm:prSet/>
      <dgm:spPr/>
      <dgm:t>
        <a:bodyPr/>
        <a:lstStyle/>
        <a:p>
          <a:endParaRPr lang="en-US"/>
        </a:p>
      </dgm:t>
    </dgm:pt>
    <dgm:pt modelId="{53D20982-036A-41F9-BD88-0BE2DC6AEF30}" type="sibTrans" cxnId="{225A4E90-E0FE-42BB-BBDF-A71955D5AC4E}">
      <dgm:prSet/>
      <dgm:spPr/>
      <dgm:t>
        <a:bodyPr/>
        <a:lstStyle/>
        <a:p>
          <a:endParaRPr lang="en-US"/>
        </a:p>
      </dgm:t>
    </dgm:pt>
    <dgm:pt modelId="{AD0A433E-762C-4905-8121-B009E9B5D1F1}" type="pres">
      <dgm:prSet presAssocID="{5D7005BF-456D-410F-8E24-EBB950CF11F5}" presName="Name0" presStyleCnt="0">
        <dgm:presLayoutVars>
          <dgm:chMax val="3"/>
          <dgm:chPref val="1"/>
          <dgm:dir/>
          <dgm:animLvl val="lvl"/>
          <dgm:resizeHandles/>
        </dgm:presLayoutVars>
      </dgm:prSet>
      <dgm:spPr/>
      <dgm:t>
        <a:bodyPr/>
        <a:lstStyle/>
        <a:p>
          <a:endParaRPr lang="en-US"/>
        </a:p>
      </dgm:t>
    </dgm:pt>
    <dgm:pt modelId="{67C7B8FF-8A95-4A2D-A092-15ED0312CC84}" type="pres">
      <dgm:prSet presAssocID="{5D7005BF-456D-410F-8E24-EBB950CF11F5}" presName="outerBox" presStyleCnt="0"/>
      <dgm:spPr/>
    </dgm:pt>
    <dgm:pt modelId="{3802E6E5-DB75-46B6-98CD-1EFF8703AF04}" type="pres">
      <dgm:prSet presAssocID="{5D7005BF-456D-410F-8E24-EBB950CF11F5}" presName="outerBoxParent" presStyleLbl="node1" presStyleIdx="0" presStyleCnt="3" custLinFactNeighborX="40426" custLinFactNeighborY="68519"/>
      <dgm:spPr/>
      <dgm:t>
        <a:bodyPr/>
        <a:lstStyle/>
        <a:p>
          <a:endParaRPr lang="en-US"/>
        </a:p>
      </dgm:t>
    </dgm:pt>
    <dgm:pt modelId="{2F357FB2-6215-4818-892B-F0157C9775D8}" type="pres">
      <dgm:prSet presAssocID="{5D7005BF-456D-410F-8E24-EBB950CF11F5}" presName="outerBoxChildren" presStyleCnt="0"/>
      <dgm:spPr/>
    </dgm:pt>
    <dgm:pt modelId="{3CA76CEE-E512-4289-BA9B-1702130FFF10}" type="pres">
      <dgm:prSet presAssocID="{7EF2FD06-CCF2-4239-BB66-9BB9EE8987BD}" presName="oChild" presStyleLbl="fgAcc1" presStyleIdx="0" presStyleCnt="6">
        <dgm:presLayoutVars>
          <dgm:bulletEnabled val="1"/>
        </dgm:presLayoutVars>
      </dgm:prSet>
      <dgm:spPr/>
      <dgm:t>
        <a:bodyPr/>
        <a:lstStyle/>
        <a:p>
          <a:endParaRPr lang="en-US"/>
        </a:p>
      </dgm:t>
    </dgm:pt>
    <dgm:pt modelId="{B47286A8-ECA0-41D0-B06E-69F84B9A8BA3}" type="pres">
      <dgm:prSet presAssocID="{0F4DE858-F3DF-4E56-BD74-58FB28CD9E29}" presName="outerSibTrans" presStyleCnt="0"/>
      <dgm:spPr/>
    </dgm:pt>
    <dgm:pt modelId="{8D835737-0BC3-4190-A840-2EF2CBFAC018}" type="pres">
      <dgm:prSet presAssocID="{4EC70391-7C3A-4484-92E8-2E8A6BC16618}" presName="oChild" presStyleLbl="fgAcc1" presStyleIdx="1" presStyleCnt="6">
        <dgm:presLayoutVars>
          <dgm:bulletEnabled val="1"/>
        </dgm:presLayoutVars>
      </dgm:prSet>
      <dgm:spPr/>
      <dgm:t>
        <a:bodyPr/>
        <a:lstStyle/>
        <a:p>
          <a:endParaRPr lang="en-US"/>
        </a:p>
      </dgm:t>
    </dgm:pt>
    <dgm:pt modelId="{5A7C9122-F313-47B6-8CEA-2483988B237E}" type="pres">
      <dgm:prSet presAssocID="{5D7005BF-456D-410F-8E24-EBB950CF11F5}" presName="middleBox" presStyleCnt="0"/>
      <dgm:spPr/>
    </dgm:pt>
    <dgm:pt modelId="{D04B0BAF-E411-47D3-A00B-3AEAE22848A5}" type="pres">
      <dgm:prSet presAssocID="{5D7005BF-456D-410F-8E24-EBB950CF11F5}" presName="middleBoxParent" presStyleLbl="node1" presStyleIdx="1" presStyleCnt="3"/>
      <dgm:spPr/>
      <dgm:t>
        <a:bodyPr/>
        <a:lstStyle/>
        <a:p>
          <a:endParaRPr lang="en-US"/>
        </a:p>
      </dgm:t>
    </dgm:pt>
    <dgm:pt modelId="{90C46E61-1572-47D5-9FF5-55042AA32C41}" type="pres">
      <dgm:prSet presAssocID="{5D7005BF-456D-410F-8E24-EBB950CF11F5}" presName="middleBoxChildren" presStyleCnt="0"/>
      <dgm:spPr/>
    </dgm:pt>
    <dgm:pt modelId="{F7B463A6-5406-479B-B8ED-FB463D9F901C}" type="pres">
      <dgm:prSet presAssocID="{C6FC96E8-B5E7-45A9-B2B3-142EBD18EC52}" presName="mChild" presStyleLbl="fgAcc1" presStyleIdx="2" presStyleCnt="6">
        <dgm:presLayoutVars>
          <dgm:bulletEnabled val="1"/>
        </dgm:presLayoutVars>
      </dgm:prSet>
      <dgm:spPr/>
      <dgm:t>
        <a:bodyPr/>
        <a:lstStyle/>
        <a:p>
          <a:endParaRPr lang="en-US"/>
        </a:p>
      </dgm:t>
    </dgm:pt>
    <dgm:pt modelId="{56690F13-DFE6-4692-9ABB-C04C2EAD1E53}" type="pres">
      <dgm:prSet presAssocID="{8C3587E4-5E8E-4B74-9F58-E4A865F11356}" presName="middleSibTrans" presStyleCnt="0"/>
      <dgm:spPr/>
    </dgm:pt>
    <dgm:pt modelId="{06C97489-4D39-400E-A5BB-4085BA3D3DF3}" type="pres">
      <dgm:prSet presAssocID="{8F3E8E66-A7D0-4487-ABFB-5A6BFF454985}" presName="mChild" presStyleLbl="fgAcc1" presStyleIdx="3" presStyleCnt="6">
        <dgm:presLayoutVars>
          <dgm:bulletEnabled val="1"/>
        </dgm:presLayoutVars>
      </dgm:prSet>
      <dgm:spPr/>
      <dgm:t>
        <a:bodyPr/>
        <a:lstStyle/>
        <a:p>
          <a:endParaRPr lang="en-US"/>
        </a:p>
      </dgm:t>
    </dgm:pt>
    <dgm:pt modelId="{2BD3F4DC-EB11-42EA-A17D-933EF2E9BD03}" type="pres">
      <dgm:prSet presAssocID="{5D7005BF-456D-410F-8E24-EBB950CF11F5}" presName="centerBox" presStyleCnt="0"/>
      <dgm:spPr/>
    </dgm:pt>
    <dgm:pt modelId="{D3059EF3-57A4-44B7-B4FF-B92EC84CC746}" type="pres">
      <dgm:prSet presAssocID="{5D7005BF-456D-410F-8E24-EBB950CF11F5}" presName="centerBoxParent" presStyleLbl="node1" presStyleIdx="2" presStyleCnt="3"/>
      <dgm:spPr/>
      <dgm:t>
        <a:bodyPr/>
        <a:lstStyle/>
        <a:p>
          <a:endParaRPr lang="en-US"/>
        </a:p>
      </dgm:t>
    </dgm:pt>
    <dgm:pt modelId="{35215ACF-1C10-48A3-ADB6-3A6F673C02CA}" type="pres">
      <dgm:prSet presAssocID="{5D7005BF-456D-410F-8E24-EBB950CF11F5}" presName="centerBoxChildren" presStyleCnt="0"/>
      <dgm:spPr/>
    </dgm:pt>
    <dgm:pt modelId="{00426460-1CB9-4CFC-96E0-F725646A2613}" type="pres">
      <dgm:prSet presAssocID="{DA89A6A0-4274-488A-AED1-5C30110B5ECD}" presName="cChild" presStyleLbl="fgAcc1" presStyleIdx="4" presStyleCnt="6">
        <dgm:presLayoutVars>
          <dgm:bulletEnabled val="1"/>
        </dgm:presLayoutVars>
      </dgm:prSet>
      <dgm:spPr/>
      <dgm:t>
        <a:bodyPr/>
        <a:lstStyle/>
        <a:p>
          <a:endParaRPr lang="en-US"/>
        </a:p>
      </dgm:t>
    </dgm:pt>
    <dgm:pt modelId="{E6D9D358-E956-43E6-8875-1DBA2D527AB1}" type="pres">
      <dgm:prSet presAssocID="{CE5A8C92-46D0-4404-B301-F4A227A42FDF}" presName="centerSibTrans" presStyleCnt="0"/>
      <dgm:spPr/>
    </dgm:pt>
    <dgm:pt modelId="{BB632349-38CB-4294-ADF9-F9DB358010CE}" type="pres">
      <dgm:prSet presAssocID="{77AE9FA5-105C-4C37-ACEE-0B8A9EDD98B5}" presName="cChild" presStyleLbl="fgAcc1" presStyleIdx="5" presStyleCnt="6">
        <dgm:presLayoutVars>
          <dgm:bulletEnabled val="1"/>
        </dgm:presLayoutVars>
      </dgm:prSet>
      <dgm:spPr/>
      <dgm:t>
        <a:bodyPr/>
        <a:lstStyle/>
        <a:p>
          <a:endParaRPr lang="en-US"/>
        </a:p>
      </dgm:t>
    </dgm:pt>
  </dgm:ptLst>
  <dgm:cxnLst>
    <dgm:cxn modelId="{FCEC45AC-C78F-46A5-8030-94E6F7C47567}" type="presOf" srcId="{C6FC96E8-B5E7-45A9-B2B3-142EBD18EC52}" destId="{F7B463A6-5406-479B-B8ED-FB463D9F901C}" srcOrd="0" destOrd="0" presId="urn:microsoft.com/office/officeart/2005/8/layout/target2"/>
    <dgm:cxn modelId="{93BC89D6-4DCE-4589-BDEA-B89FE619F435}" type="presOf" srcId="{77AE9FA5-105C-4C37-ACEE-0B8A9EDD98B5}" destId="{BB632349-38CB-4294-ADF9-F9DB358010CE}" srcOrd="0" destOrd="0" presId="urn:microsoft.com/office/officeart/2005/8/layout/target2"/>
    <dgm:cxn modelId="{C15465F7-E410-4B65-8EE6-D8546C72FE8B}" srcId="{FEBB9972-51AF-4E59-A6AB-B934F2B57BE8}" destId="{7EF2FD06-CCF2-4239-BB66-9BB9EE8987BD}" srcOrd="0" destOrd="0" parTransId="{4F3D5873-4DBA-46BC-BE10-A59D7F0ED8ED}" sibTransId="{0F4DE858-F3DF-4E56-BD74-58FB28CD9E29}"/>
    <dgm:cxn modelId="{8906C921-B42F-4F00-8029-692728FADC06}" srcId="{5D7005BF-456D-410F-8E24-EBB950CF11F5}" destId="{E23A8AE9-069B-46FC-B009-6CD23F2AA3C1}" srcOrd="2" destOrd="0" parTransId="{0920B5A0-0B7B-49E3-B572-F14FCFE99D4D}" sibTransId="{EEF77163-9F4B-4777-92E4-843FD4728184}"/>
    <dgm:cxn modelId="{2B647E45-8B77-438E-9599-966D10D5D41E}" srcId="{77585848-2B4F-4A21-9386-E3CB054E3111}" destId="{C6FC96E8-B5E7-45A9-B2B3-142EBD18EC52}" srcOrd="0" destOrd="0" parTransId="{6C677F20-70B8-48AF-9369-0678A4564F2B}" sibTransId="{8C3587E4-5E8E-4B74-9F58-E4A865F11356}"/>
    <dgm:cxn modelId="{4E9F7C42-4977-4CBC-B903-4E9BDC6624D7}" type="presOf" srcId="{E23A8AE9-069B-46FC-B009-6CD23F2AA3C1}" destId="{D3059EF3-57A4-44B7-B4FF-B92EC84CC746}" srcOrd="0" destOrd="0" presId="urn:microsoft.com/office/officeart/2005/8/layout/target2"/>
    <dgm:cxn modelId="{01AC6B4A-D39E-4E88-AF89-578C25B0B2C3}" type="presOf" srcId="{4EC70391-7C3A-4484-92E8-2E8A6BC16618}" destId="{8D835737-0BC3-4190-A840-2EF2CBFAC018}" srcOrd="0" destOrd="0" presId="urn:microsoft.com/office/officeart/2005/8/layout/target2"/>
    <dgm:cxn modelId="{225A4E90-E0FE-42BB-BBDF-A71955D5AC4E}" srcId="{E23A8AE9-069B-46FC-B009-6CD23F2AA3C1}" destId="{77AE9FA5-105C-4C37-ACEE-0B8A9EDD98B5}" srcOrd="1" destOrd="0" parTransId="{1F966811-ED8D-4E81-BC75-667C4F91183F}" sibTransId="{53D20982-036A-41F9-BD88-0BE2DC6AEF30}"/>
    <dgm:cxn modelId="{0B070E12-5489-4716-A939-3E31849DE46D}" srcId="{E23A8AE9-069B-46FC-B009-6CD23F2AA3C1}" destId="{DA89A6A0-4274-488A-AED1-5C30110B5ECD}" srcOrd="0" destOrd="0" parTransId="{3C82F639-1FEA-4E40-9329-A648B12613D3}" sibTransId="{CE5A8C92-46D0-4404-B301-F4A227A42FDF}"/>
    <dgm:cxn modelId="{52966BB2-60CC-4455-AE12-E4245A15DDE2}" type="presOf" srcId="{7EF2FD06-CCF2-4239-BB66-9BB9EE8987BD}" destId="{3CA76CEE-E512-4289-BA9B-1702130FFF10}" srcOrd="0" destOrd="0" presId="urn:microsoft.com/office/officeart/2005/8/layout/target2"/>
    <dgm:cxn modelId="{4C9F5514-2E40-46DA-A411-4D040250058A}" type="presOf" srcId="{77585848-2B4F-4A21-9386-E3CB054E3111}" destId="{D04B0BAF-E411-47D3-A00B-3AEAE22848A5}" srcOrd="0" destOrd="0" presId="urn:microsoft.com/office/officeart/2005/8/layout/target2"/>
    <dgm:cxn modelId="{D110C7C4-2BFE-4180-986F-39839521C1B9}" srcId="{77585848-2B4F-4A21-9386-E3CB054E3111}" destId="{8F3E8E66-A7D0-4487-ABFB-5A6BFF454985}" srcOrd="1" destOrd="0" parTransId="{F832C59A-0DD5-453F-83B5-B3E248B0E9F9}" sibTransId="{CA390892-756C-40B1-A4CD-33D86EC78FF8}"/>
    <dgm:cxn modelId="{3FB56318-11EB-4B2E-8520-85E2EC7FCDA6}" type="presOf" srcId="{DA89A6A0-4274-488A-AED1-5C30110B5ECD}" destId="{00426460-1CB9-4CFC-96E0-F725646A2613}" srcOrd="0" destOrd="0" presId="urn:microsoft.com/office/officeart/2005/8/layout/target2"/>
    <dgm:cxn modelId="{D584D2EB-323D-4617-BEA0-4F646A9193AB}" type="presOf" srcId="{5D7005BF-456D-410F-8E24-EBB950CF11F5}" destId="{AD0A433E-762C-4905-8121-B009E9B5D1F1}" srcOrd="0" destOrd="0" presId="urn:microsoft.com/office/officeart/2005/8/layout/target2"/>
    <dgm:cxn modelId="{47682664-4A33-46F9-BF76-97875EF3369D}" type="presOf" srcId="{8F3E8E66-A7D0-4487-ABFB-5A6BFF454985}" destId="{06C97489-4D39-400E-A5BB-4085BA3D3DF3}" srcOrd="0" destOrd="0" presId="urn:microsoft.com/office/officeart/2005/8/layout/target2"/>
    <dgm:cxn modelId="{30A4E1F6-887B-4F83-9072-8F97671122D3}" type="presOf" srcId="{FEBB9972-51AF-4E59-A6AB-B934F2B57BE8}" destId="{3802E6E5-DB75-46B6-98CD-1EFF8703AF04}" srcOrd="0" destOrd="0" presId="urn:microsoft.com/office/officeart/2005/8/layout/target2"/>
    <dgm:cxn modelId="{032960C8-E795-4790-8569-C9B49E020475}" srcId="{FEBB9972-51AF-4E59-A6AB-B934F2B57BE8}" destId="{4EC70391-7C3A-4484-92E8-2E8A6BC16618}" srcOrd="1" destOrd="0" parTransId="{AC04EBBB-6E9D-454F-8AA8-709E6D532C59}" sibTransId="{741AB091-8DA7-4BA7-9E3C-A0186F3E7C03}"/>
    <dgm:cxn modelId="{67F3866C-DC13-425F-AEF0-84FE8D32E32C}" srcId="{5D7005BF-456D-410F-8E24-EBB950CF11F5}" destId="{FEBB9972-51AF-4E59-A6AB-B934F2B57BE8}" srcOrd="0" destOrd="0" parTransId="{69F3210A-9F6B-4243-BF76-BC9F8B455D0A}" sibTransId="{8454CBD3-0EFE-442C-9900-6C65DA6D8043}"/>
    <dgm:cxn modelId="{B1FDB239-2170-456C-AC01-9FCEBCD78FEB}" srcId="{5D7005BF-456D-410F-8E24-EBB950CF11F5}" destId="{77585848-2B4F-4A21-9386-E3CB054E3111}" srcOrd="1" destOrd="0" parTransId="{D5B7B1FF-A6CC-4C0F-B7A9-9B207E4658E4}" sibTransId="{7BE6F3B6-A940-4FE3-BB90-5A60D13F0AB0}"/>
    <dgm:cxn modelId="{89B89871-4B92-4954-AE1D-1B111A63EAAF}" type="presParOf" srcId="{AD0A433E-762C-4905-8121-B009E9B5D1F1}" destId="{67C7B8FF-8A95-4A2D-A092-15ED0312CC84}" srcOrd="0" destOrd="0" presId="urn:microsoft.com/office/officeart/2005/8/layout/target2"/>
    <dgm:cxn modelId="{0F68F804-2DDC-4860-80AF-A5BAB9628963}" type="presParOf" srcId="{67C7B8FF-8A95-4A2D-A092-15ED0312CC84}" destId="{3802E6E5-DB75-46B6-98CD-1EFF8703AF04}" srcOrd="0" destOrd="0" presId="urn:microsoft.com/office/officeart/2005/8/layout/target2"/>
    <dgm:cxn modelId="{CCF72ECA-96EE-4D61-981A-2E1273C1D358}" type="presParOf" srcId="{67C7B8FF-8A95-4A2D-A092-15ED0312CC84}" destId="{2F357FB2-6215-4818-892B-F0157C9775D8}" srcOrd="1" destOrd="0" presId="urn:microsoft.com/office/officeart/2005/8/layout/target2"/>
    <dgm:cxn modelId="{C6AE4BD8-DF91-4D86-9C4B-A2D32349387C}" type="presParOf" srcId="{2F357FB2-6215-4818-892B-F0157C9775D8}" destId="{3CA76CEE-E512-4289-BA9B-1702130FFF10}" srcOrd="0" destOrd="0" presId="urn:microsoft.com/office/officeart/2005/8/layout/target2"/>
    <dgm:cxn modelId="{A9E1F20B-1D57-4B70-822F-208AA35C264B}" type="presParOf" srcId="{2F357FB2-6215-4818-892B-F0157C9775D8}" destId="{B47286A8-ECA0-41D0-B06E-69F84B9A8BA3}" srcOrd="1" destOrd="0" presId="urn:microsoft.com/office/officeart/2005/8/layout/target2"/>
    <dgm:cxn modelId="{9CFE503E-3F35-4038-A123-27290D1CD1D9}" type="presParOf" srcId="{2F357FB2-6215-4818-892B-F0157C9775D8}" destId="{8D835737-0BC3-4190-A840-2EF2CBFAC018}" srcOrd="2" destOrd="0" presId="urn:microsoft.com/office/officeart/2005/8/layout/target2"/>
    <dgm:cxn modelId="{72613D2B-87BC-488B-8B58-8C1DED6DB451}" type="presParOf" srcId="{AD0A433E-762C-4905-8121-B009E9B5D1F1}" destId="{5A7C9122-F313-47B6-8CEA-2483988B237E}" srcOrd="1" destOrd="0" presId="urn:microsoft.com/office/officeart/2005/8/layout/target2"/>
    <dgm:cxn modelId="{345074AC-A731-4CFE-93BA-95E3CA1C809E}" type="presParOf" srcId="{5A7C9122-F313-47B6-8CEA-2483988B237E}" destId="{D04B0BAF-E411-47D3-A00B-3AEAE22848A5}" srcOrd="0" destOrd="0" presId="urn:microsoft.com/office/officeart/2005/8/layout/target2"/>
    <dgm:cxn modelId="{DA2100DC-4B6B-4E60-BE4A-41F0E6C8C651}" type="presParOf" srcId="{5A7C9122-F313-47B6-8CEA-2483988B237E}" destId="{90C46E61-1572-47D5-9FF5-55042AA32C41}" srcOrd="1" destOrd="0" presId="urn:microsoft.com/office/officeart/2005/8/layout/target2"/>
    <dgm:cxn modelId="{CC97C6A6-EAB0-41FC-BA34-96D5F504FEDB}" type="presParOf" srcId="{90C46E61-1572-47D5-9FF5-55042AA32C41}" destId="{F7B463A6-5406-479B-B8ED-FB463D9F901C}" srcOrd="0" destOrd="0" presId="urn:microsoft.com/office/officeart/2005/8/layout/target2"/>
    <dgm:cxn modelId="{FDF3B55B-9206-4706-B5E7-96BC7FB35B26}" type="presParOf" srcId="{90C46E61-1572-47D5-9FF5-55042AA32C41}" destId="{56690F13-DFE6-4692-9ABB-C04C2EAD1E53}" srcOrd="1" destOrd="0" presId="urn:microsoft.com/office/officeart/2005/8/layout/target2"/>
    <dgm:cxn modelId="{F58784B6-AD73-4587-8CE9-1EC0EFD08117}" type="presParOf" srcId="{90C46E61-1572-47D5-9FF5-55042AA32C41}" destId="{06C97489-4D39-400E-A5BB-4085BA3D3DF3}" srcOrd="2" destOrd="0" presId="urn:microsoft.com/office/officeart/2005/8/layout/target2"/>
    <dgm:cxn modelId="{DFED682E-1922-4877-931F-A661B04CD2F9}" type="presParOf" srcId="{AD0A433E-762C-4905-8121-B009E9B5D1F1}" destId="{2BD3F4DC-EB11-42EA-A17D-933EF2E9BD03}" srcOrd="2" destOrd="0" presId="urn:microsoft.com/office/officeart/2005/8/layout/target2"/>
    <dgm:cxn modelId="{FC9B0650-7715-48C3-8087-6DC52F0CA8D5}" type="presParOf" srcId="{2BD3F4DC-EB11-42EA-A17D-933EF2E9BD03}" destId="{D3059EF3-57A4-44B7-B4FF-B92EC84CC746}" srcOrd="0" destOrd="0" presId="urn:microsoft.com/office/officeart/2005/8/layout/target2"/>
    <dgm:cxn modelId="{21B1B518-3D01-4936-A1AE-13339B49C2CD}" type="presParOf" srcId="{2BD3F4DC-EB11-42EA-A17D-933EF2E9BD03}" destId="{35215ACF-1C10-48A3-ADB6-3A6F673C02CA}" srcOrd="1" destOrd="0" presId="urn:microsoft.com/office/officeart/2005/8/layout/target2"/>
    <dgm:cxn modelId="{AEE796CC-86EE-4B6E-9BA5-649067D4ED7F}" type="presParOf" srcId="{35215ACF-1C10-48A3-ADB6-3A6F673C02CA}" destId="{00426460-1CB9-4CFC-96E0-F725646A2613}" srcOrd="0" destOrd="0" presId="urn:microsoft.com/office/officeart/2005/8/layout/target2"/>
    <dgm:cxn modelId="{CCF16415-53D4-4E6A-B242-01A9B81364EE}" type="presParOf" srcId="{35215ACF-1C10-48A3-ADB6-3A6F673C02CA}" destId="{E6D9D358-E956-43E6-8875-1DBA2D527AB1}" srcOrd="1" destOrd="0" presId="urn:microsoft.com/office/officeart/2005/8/layout/target2"/>
    <dgm:cxn modelId="{80B7BBCA-5826-4D1D-8FAD-7BFBD4A28889}" type="presParOf" srcId="{35215ACF-1C10-48A3-ADB6-3A6F673C02CA}" destId="{BB632349-38CB-4294-ADF9-F9DB358010CE}"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8D0626-AC8F-4D16-8C9A-A45FC1B425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BA67BAF-12AF-4069-AFBF-892E926A2D1B}">
      <dgm:prSet phldrT="[Text]" custT="1"/>
      <dgm:spPr/>
      <dgm:t>
        <a:bodyPr/>
        <a:lstStyle/>
        <a:p>
          <a:pPr algn="ctr"/>
          <a:r>
            <a:rPr lang="en-US" sz="4800" dirty="0" smtClean="0">
              <a:latin typeface="Arial Rounded MT Bold" pitchFamily="34" charset="0"/>
            </a:rPr>
            <a:t>Probability</a:t>
          </a:r>
          <a:endParaRPr lang="en-US" sz="4800" dirty="0">
            <a:latin typeface="Arial Rounded MT Bold" pitchFamily="34" charset="0"/>
          </a:endParaRPr>
        </a:p>
      </dgm:t>
    </dgm:pt>
    <dgm:pt modelId="{B04EA878-57D6-4E49-B15E-1C58386892C8}" type="parTrans" cxnId="{3BED27E5-18C2-4F54-BB0E-7E0D7FF4BE73}">
      <dgm:prSet/>
      <dgm:spPr/>
      <dgm:t>
        <a:bodyPr/>
        <a:lstStyle/>
        <a:p>
          <a:endParaRPr lang="en-US"/>
        </a:p>
      </dgm:t>
    </dgm:pt>
    <dgm:pt modelId="{99F01481-8520-42F3-B4E9-BE77339CB248}" type="sibTrans" cxnId="{3BED27E5-18C2-4F54-BB0E-7E0D7FF4BE73}">
      <dgm:prSet/>
      <dgm:spPr/>
      <dgm:t>
        <a:bodyPr/>
        <a:lstStyle/>
        <a:p>
          <a:endParaRPr lang="en-US"/>
        </a:p>
      </dgm:t>
    </dgm:pt>
    <dgm:pt modelId="{552DCF8F-61B4-49DC-9098-99FE239E6F61}">
      <dgm:prSet phldrT="[Text]" custT="1"/>
      <dgm:spPr>
        <a:solidFill>
          <a:srgbClr val="FF0000"/>
        </a:solidFill>
      </dgm:spPr>
      <dgm:t>
        <a:bodyPr/>
        <a:lstStyle/>
        <a:p>
          <a:pPr algn="ctr"/>
          <a:r>
            <a:rPr lang="en-US" sz="4800" dirty="0" smtClean="0">
              <a:latin typeface="Arial Rounded MT Bold" pitchFamily="34" charset="0"/>
            </a:rPr>
            <a:t>Passion</a:t>
          </a:r>
          <a:endParaRPr lang="en-US" sz="4800" dirty="0">
            <a:latin typeface="Arial Rounded MT Bold" pitchFamily="34" charset="0"/>
          </a:endParaRPr>
        </a:p>
      </dgm:t>
    </dgm:pt>
    <dgm:pt modelId="{0F394126-FC35-4CCD-990F-53CB1617E483}" type="parTrans" cxnId="{AA9754BF-7854-4BE2-B3E0-8C0BCA36048D}">
      <dgm:prSet/>
      <dgm:spPr/>
      <dgm:t>
        <a:bodyPr/>
        <a:lstStyle/>
        <a:p>
          <a:endParaRPr lang="en-US"/>
        </a:p>
      </dgm:t>
    </dgm:pt>
    <dgm:pt modelId="{00FE0299-C2FD-4A31-AF7B-5C8E6AE58872}" type="sibTrans" cxnId="{AA9754BF-7854-4BE2-B3E0-8C0BCA36048D}">
      <dgm:prSet/>
      <dgm:spPr/>
      <dgm:t>
        <a:bodyPr/>
        <a:lstStyle/>
        <a:p>
          <a:endParaRPr lang="en-US"/>
        </a:p>
      </dgm:t>
    </dgm:pt>
    <dgm:pt modelId="{37182830-DAD3-44E6-985D-8AB08FB500D1}">
      <dgm:prSet phldrT="[Text]" custT="1"/>
      <dgm:spPr>
        <a:solidFill>
          <a:srgbClr val="00B050"/>
        </a:solidFill>
      </dgm:spPr>
      <dgm:t>
        <a:bodyPr/>
        <a:lstStyle/>
        <a:p>
          <a:pPr algn="ctr"/>
          <a:r>
            <a:rPr lang="en-US" sz="4400" dirty="0" smtClean="0">
              <a:latin typeface="Arial Rounded MT Bold" pitchFamily="34" charset="0"/>
            </a:rPr>
            <a:t>Patience</a:t>
          </a:r>
          <a:endParaRPr lang="en-US" sz="4400" dirty="0">
            <a:latin typeface="Arial Rounded MT Bold" pitchFamily="34" charset="0"/>
          </a:endParaRPr>
        </a:p>
      </dgm:t>
    </dgm:pt>
    <dgm:pt modelId="{F6EF0761-2659-45D6-8A4A-DF132C5A3DA9}" type="parTrans" cxnId="{E8578614-0A4A-4655-8CA5-5C5A2EEEADFF}">
      <dgm:prSet/>
      <dgm:spPr/>
      <dgm:t>
        <a:bodyPr/>
        <a:lstStyle/>
        <a:p>
          <a:endParaRPr lang="en-US"/>
        </a:p>
      </dgm:t>
    </dgm:pt>
    <dgm:pt modelId="{0D13FED6-4763-4852-9685-E741A8943716}" type="sibTrans" cxnId="{E8578614-0A4A-4655-8CA5-5C5A2EEEADFF}">
      <dgm:prSet/>
      <dgm:spPr/>
      <dgm:t>
        <a:bodyPr/>
        <a:lstStyle/>
        <a:p>
          <a:endParaRPr lang="en-US"/>
        </a:p>
      </dgm:t>
    </dgm:pt>
    <dgm:pt modelId="{78A541AA-AF8B-43B4-873B-DCE58CFEF41F}" type="pres">
      <dgm:prSet presAssocID="{9B8D0626-AC8F-4D16-8C9A-A45FC1B425CF}" presName="linear" presStyleCnt="0">
        <dgm:presLayoutVars>
          <dgm:dir/>
          <dgm:animLvl val="lvl"/>
          <dgm:resizeHandles val="exact"/>
        </dgm:presLayoutVars>
      </dgm:prSet>
      <dgm:spPr/>
      <dgm:t>
        <a:bodyPr/>
        <a:lstStyle/>
        <a:p>
          <a:endParaRPr lang="en-US"/>
        </a:p>
      </dgm:t>
    </dgm:pt>
    <dgm:pt modelId="{F5D5968A-D3AC-49DF-81C8-E12C7C2D7358}" type="pres">
      <dgm:prSet presAssocID="{8BA67BAF-12AF-4069-AFBF-892E926A2D1B}" presName="parentLin" presStyleCnt="0"/>
      <dgm:spPr/>
    </dgm:pt>
    <dgm:pt modelId="{EB1347D2-C8F8-4CD6-A7A0-655666DE8DC7}" type="pres">
      <dgm:prSet presAssocID="{8BA67BAF-12AF-4069-AFBF-892E926A2D1B}" presName="parentLeftMargin" presStyleLbl="node1" presStyleIdx="0" presStyleCnt="3"/>
      <dgm:spPr/>
      <dgm:t>
        <a:bodyPr/>
        <a:lstStyle/>
        <a:p>
          <a:endParaRPr lang="en-US"/>
        </a:p>
      </dgm:t>
    </dgm:pt>
    <dgm:pt modelId="{A44FF498-BCE3-4EBA-ABC0-8863D97AEEC7}" type="pres">
      <dgm:prSet presAssocID="{8BA67BAF-12AF-4069-AFBF-892E926A2D1B}" presName="parentText" presStyleLbl="node1" presStyleIdx="0" presStyleCnt="3">
        <dgm:presLayoutVars>
          <dgm:chMax val="0"/>
          <dgm:bulletEnabled val="1"/>
        </dgm:presLayoutVars>
      </dgm:prSet>
      <dgm:spPr/>
      <dgm:t>
        <a:bodyPr/>
        <a:lstStyle/>
        <a:p>
          <a:endParaRPr lang="en-US"/>
        </a:p>
      </dgm:t>
    </dgm:pt>
    <dgm:pt modelId="{D520645F-C182-44CD-80A7-ABA02A45574B}" type="pres">
      <dgm:prSet presAssocID="{8BA67BAF-12AF-4069-AFBF-892E926A2D1B}" presName="negativeSpace" presStyleCnt="0"/>
      <dgm:spPr/>
    </dgm:pt>
    <dgm:pt modelId="{F5F6C292-0C81-4EBC-9E64-30B0778B45A5}" type="pres">
      <dgm:prSet presAssocID="{8BA67BAF-12AF-4069-AFBF-892E926A2D1B}" presName="childText" presStyleLbl="conFgAcc1" presStyleIdx="0" presStyleCnt="3">
        <dgm:presLayoutVars>
          <dgm:bulletEnabled val="1"/>
        </dgm:presLayoutVars>
      </dgm:prSet>
      <dgm:spPr/>
    </dgm:pt>
    <dgm:pt modelId="{721FB8FA-0E58-4DAC-88AA-2749D9FE2EBD}" type="pres">
      <dgm:prSet presAssocID="{99F01481-8520-42F3-B4E9-BE77339CB248}" presName="spaceBetweenRectangles" presStyleCnt="0"/>
      <dgm:spPr/>
    </dgm:pt>
    <dgm:pt modelId="{A9F11374-55E9-44CE-B0D5-1377203EBCA9}" type="pres">
      <dgm:prSet presAssocID="{552DCF8F-61B4-49DC-9098-99FE239E6F61}" presName="parentLin" presStyleCnt="0"/>
      <dgm:spPr/>
    </dgm:pt>
    <dgm:pt modelId="{6D45822B-14D5-4E53-BB9F-83F822E148C8}" type="pres">
      <dgm:prSet presAssocID="{552DCF8F-61B4-49DC-9098-99FE239E6F61}" presName="parentLeftMargin" presStyleLbl="node1" presStyleIdx="0" presStyleCnt="3"/>
      <dgm:spPr/>
      <dgm:t>
        <a:bodyPr/>
        <a:lstStyle/>
        <a:p>
          <a:endParaRPr lang="en-US"/>
        </a:p>
      </dgm:t>
    </dgm:pt>
    <dgm:pt modelId="{F87EDA40-0C59-46BE-A284-699DC69FD18E}" type="pres">
      <dgm:prSet presAssocID="{552DCF8F-61B4-49DC-9098-99FE239E6F61}" presName="parentText" presStyleLbl="node1" presStyleIdx="1" presStyleCnt="3">
        <dgm:presLayoutVars>
          <dgm:chMax val="0"/>
          <dgm:bulletEnabled val="1"/>
        </dgm:presLayoutVars>
      </dgm:prSet>
      <dgm:spPr/>
      <dgm:t>
        <a:bodyPr/>
        <a:lstStyle/>
        <a:p>
          <a:endParaRPr lang="en-US"/>
        </a:p>
      </dgm:t>
    </dgm:pt>
    <dgm:pt modelId="{B88753FB-2150-42BE-BB5D-7E4EAADD9A57}" type="pres">
      <dgm:prSet presAssocID="{552DCF8F-61B4-49DC-9098-99FE239E6F61}" presName="negativeSpace" presStyleCnt="0"/>
      <dgm:spPr/>
    </dgm:pt>
    <dgm:pt modelId="{370C9D34-9C51-45D3-A036-726FE4BC0F04}" type="pres">
      <dgm:prSet presAssocID="{552DCF8F-61B4-49DC-9098-99FE239E6F61}" presName="childText" presStyleLbl="conFgAcc1" presStyleIdx="1" presStyleCnt="3" custLinFactNeighborX="-3150" custLinFactNeighborY="13660">
        <dgm:presLayoutVars>
          <dgm:bulletEnabled val="1"/>
        </dgm:presLayoutVars>
      </dgm:prSet>
      <dgm:spPr/>
    </dgm:pt>
    <dgm:pt modelId="{5C53B12F-AE97-439E-94A8-64F0ABD7E360}" type="pres">
      <dgm:prSet presAssocID="{00FE0299-C2FD-4A31-AF7B-5C8E6AE58872}" presName="spaceBetweenRectangles" presStyleCnt="0"/>
      <dgm:spPr/>
    </dgm:pt>
    <dgm:pt modelId="{5F8F0983-C628-4497-9300-B26C0ABA42CE}" type="pres">
      <dgm:prSet presAssocID="{37182830-DAD3-44E6-985D-8AB08FB500D1}" presName="parentLin" presStyleCnt="0"/>
      <dgm:spPr/>
    </dgm:pt>
    <dgm:pt modelId="{B5BA873F-128A-4493-BF05-599FEB28408D}" type="pres">
      <dgm:prSet presAssocID="{37182830-DAD3-44E6-985D-8AB08FB500D1}" presName="parentLeftMargin" presStyleLbl="node1" presStyleIdx="1" presStyleCnt="3"/>
      <dgm:spPr/>
      <dgm:t>
        <a:bodyPr/>
        <a:lstStyle/>
        <a:p>
          <a:endParaRPr lang="en-US"/>
        </a:p>
      </dgm:t>
    </dgm:pt>
    <dgm:pt modelId="{8BA31425-1EA6-4565-91B6-FBC6BF1F7655}" type="pres">
      <dgm:prSet presAssocID="{37182830-DAD3-44E6-985D-8AB08FB500D1}" presName="parentText" presStyleLbl="node1" presStyleIdx="2" presStyleCnt="3">
        <dgm:presLayoutVars>
          <dgm:chMax val="0"/>
          <dgm:bulletEnabled val="1"/>
        </dgm:presLayoutVars>
      </dgm:prSet>
      <dgm:spPr/>
      <dgm:t>
        <a:bodyPr/>
        <a:lstStyle/>
        <a:p>
          <a:endParaRPr lang="en-US"/>
        </a:p>
      </dgm:t>
    </dgm:pt>
    <dgm:pt modelId="{4DC55408-F4F1-416D-A7F5-E5C04C42241F}" type="pres">
      <dgm:prSet presAssocID="{37182830-DAD3-44E6-985D-8AB08FB500D1}" presName="negativeSpace" presStyleCnt="0"/>
      <dgm:spPr/>
    </dgm:pt>
    <dgm:pt modelId="{BACFA5B6-E5C6-449C-9FCB-B912B9FB7DEF}" type="pres">
      <dgm:prSet presAssocID="{37182830-DAD3-44E6-985D-8AB08FB500D1}" presName="childText" presStyleLbl="conFgAcc1" presStyleIdx="2" presStyleCnt="3">
        <dgm:presLayoutVars>
          <dgm:bulletEnabled val="1"/>
        </dgm:presLayoutVars>
      </dgm:prSet>
      <dgm:spPr/>
    </dgm:pt>
  </dgm:ptLst>
  <dgm:cxnLst>
    <dgm:cxn modelId="{00393A92-5898-4D77-BFE2-8141A36C1690}" type="presOf" srcId="{8BA67BAF-12AF-4069-AFBF-892E926A2D1B}" destId="{EB1347D2-C8F8-4CD6-A7A0-655666DE8DC7}" srcOrd="0" destOrd="0" presId="urn:microsoft.com/office/officeart/2005/8/layout/list1"/>
    <dgm:cxn modelId="{E8578614-0A4A-4655-8CA5-5C5A2EEEADFF}" srcId="{9B8D0626-AC8F-4D16-8C9A-A45FC1B425CF}" destId="{37182830-DAD3-44E6-985D-8AB08FB500D1}" srcOrd="2" destOrd="0" parTransId="{F6EF0761-2659-45D6-8A4A-DF132C5A3DA9}" sibTransId="{0D13FED6-4763-4852-9685-E741A8943716}"/>
    <dgm:cxn modelId="{3A45B1FD-8504-4849-9E33-D9ED6DCDAF40}" type="presOf" srcId="{37182830-DAD3-44E6-985D-8AB08FB500D1}" destId="{B5BA873F-128A-4493-BF05-599FEB28408D}" srcOrd="0" destOrd="0" presId="urn:microsoft.com/office/officeart/2005/8/layout/list1"/>
    <dgm:cxn modelId="{E5CD11F3-F745-421C-8F5E-62224DA8A0B4}" type="presOf" srcId="{552DCF8F-61B4-49DC-9098-99FE239E6F61}" destId="{6D45822B-14D5-4E53-BB9F-83F822E148C8}" srcOrd="0" destOrd="0" presId="urn:microsoft.com/office/officeart/2005/8/layout/list1"/>
    <dgm:cxn modelId="{BF2426EC-0BFA-4A43-AA7C-4BE8B09EAEB1}" type="presOf" srcId="{552DCF8F-61B4-49DC-9098-99FE239E6F61}" destId="{F87EDA40-0C59-46BE-A284-699DC69FD18E}" srcOrd="1" destOrd="0" presId="urn:microsoft.com/office/officeart/2005/8/layout/list1"/>
    <dgm:cxn modelId="{FB71EDCC-CDD4-4808-A0E6-C6CCFE9F7800}" type="presOf" srcId="{9B8D0626-AC8F-4D16-8C9A-A45FC1B425CF}" destId="{78A541AA-AF8B-43B4-873B-DCE58CFEF41F}" srcOrd="0" destOrd="0" presId="urn:microsoft.com/office/officeart/2005/8/layout/list1"/>
    <dgm:cxn modelId="{3BED27E5-18C2-4F54-BB0E-7E0D7FF4BE73}" srcId="{9B8D0626-AC8F-4D16-8C9A-A45FC1B425CF}" destId="{8BA67BAF-12AF-4069-AFBF-892E926A2D1B}" srcOrd="0" destOrd="0" parTransId="{B04EA878-57D6-4E49-B15E-1C58386892C8}" sibTransId="{99F01481-8520-42F3-B4E9-BE77339CB248}"/>
    <dgm:cxn modelId="{AA9754BF-7854-4BE2-B3E0-8C0BCA36048D}" srcId="{9B8D0626-AC8F-4D16-8C9A-A45FC1B425CF}" destId="{552DCF8F-61B4-49DC-9098-99FE239E6F61}" srcOrd="1" destOrd="0" parTransId="{0F394126-FC35-4CCD-990F-53CB1617E483}" sibTransId="{00FE0299-C2FD-4A31-AF7B-5C8E6AE58872}"/>
    <dgm:cxn modelId="{4F9C394D-8461-496E-B3B2-286134B3C9E6}" type="presOf" srcId="{8BA67BAF-12AF-4069-AFBF-892E926A2D1B}" destId="{A44FF498-BCE3-4EBA-ABC0-8863D97AEEC7}" srcOrd="1" destOrd="0" presId="urn:microsoft.com/office/officeart/2005/8/layout/list1"/>
    <dgm:cxn modelId="{3ACFFF91-B50D-4315-9316-1B87581E8A04}" type="presOf" srcId="{37182830-DAD3-44E6-985D-8AB08FB500D1}" destId="{8BA31425-1EA6-4565-91B6-FBC6BF1F7655}" srcOrd="1" destOrd="0" presId="urn:microsoft.com/office/officeart/2005/8/layout/list1"/>
    <dgm:cxn modelId="{197B998D-DD1A-47CA-9ACB-F1E07C78B1FE}" type="presParOf" srcId="{78A541AA-AF8B-43B4-873B-DCE58CFEF41F}" destId="{F5D5968A-D3AC-49DF-81C8-E12C7C2D7358}" srcOrd="0" destOrd="0" presId="urn:microsoft.com/office/officeart/2005/8/layout/list1"/>
    <dgm:cxn modelId="{E6B6A539-AAAE-48C7-84EF-AC2741A85710}" type="presParOf" srcId="{F5D5968A-D3AC-49DF-81C8-E12C7C2D7358}" destId="{EB1347D2-C8F8-4CD6-A7A0-655666DE8DC7}" srcOrd="0" destOrd="0" presId="urn:microsoft.com/office/officeart/2005/8/layout/list1"/>
    <dgm:cxn modelId="{65DBE37C-5ECA-4D99-88B3-3F97BFFDB6B6}" type="presParOf" srcId="{F5D5968A-D3AC-49DF-81C8-E12C7C2D7358}" destId="{A44FF498-BCE3-4EBA-ABC0-8863D97AEEC7}" srcOrd="1" destOrd="0" presId="urn:microsoft.com/office/officeart/2005/8/layout/list1"/>
    <dgm:cxn modelId="{95EA43CF-666E-4908-B9D0-E39C2EA0C2AC}" type="presParOf" srcId="{78A541AA-AF8B-43B4-873B-DCE58CFEF41F}" destId="{D520645F-C182-44CD-80A7-ABA02A45574B}" srcOrd="1" destOrd="0" presId="urn:microsoft.com/office/officeart/2005/8/layout/list1"/>
    <dgm:cxn modelId="{531ECF38-9876-4ABD-ABD3-0BDE35A7300E}" type="presParOf" srcId="{78A541AA-AF8B-43B4-873B-DCE58CFEF41F}" destId="{F5F6C292-0C81-4EBC-9E64-30B0778B45A5}" srcOrd="2" destOrd="0" presId="urn:microsoft.com/office/officeart/2005/8/layout/list1"/>
    <dgm:cxn modelId="{05667B35-0720-4C8E-82FB-1497EC35EA88}" type="presParOf" srcId="{78A541AA-AF8B-43B4-873B-DCE58CFEF41F}" destId="{721FB8FA-0E58-4DAC-88AA-2749D9FE2EBD}" srcOrd="3" destOrd="0" presId="urn:microsoft.com/office/officeart/2005/8/layout/list1"/>
    <dgm:cxn modelId="{779FBDBF-C708-4A6D-AF1D-DED00139C864}" type="presParOf" srcId="{78A541AA-AF8B-43B4-873B-DCE58CFEF41F}" destId="{A9F11374-55E9-44CE-B0D5-1377203EBCA9}" srcOrd="4" destOrd="0" presId="urn:microsoft.com/office/officeart/2005/8/layout/list1"/>
    <dgm:cxn modelId="{A40B3A96-3F10-4308-BEC5-CF79A2BD6022}" type="presParOf" srcId="{A9F11374-55E9-44CE-B0D5-1377203EBCA9}" destId="{6D45822B-14D5-4E53-BB9F-83F822E148C8}" srcOrd="0" destOrd="0" presId="urn:microsoft.com/office/officeart/2005/8/layout/list1"/>
    <dgm:cxn modelId="{AACFAE61-5B2A-4BF7-AADB-AA87D8621714}" type="presParOf" srcId="{A9F11374-55E9-44CE-B0D5-1377203EBCA9}" destId="{F87EDA40-0C59-46BE-A284-699DC69FD18E}" srcOrd="1" destOrd="0" presId="urn:microsoft.com/office/officeart/2005/8/layout/list1"/>
    <dgm:cxn modelId="{65FF0296-7517-43AC-9B36-6A8FAD267C03}" type="presParOf" srcId="{78A541AA-AF8B-43B4-873B-DCE58CFEF41F}" destId="{B88753FB-2150-42BE-BB5D-7E4EAADD9A57}" srcOrd="5" destOrd="0" presId="urn:microsoft.com/office/officeart/2005/8/layout/list1"/>
    <dgm:cxn modelId="{432AB455-B1D6-42A2-B50F-DE67ECDDBB92}" type="presParOf" srcId="{78A541AA-AF8B-43B4-873B-DCE58CFEF41F}" destId="{370C9D34-9C51-45D3-A036-726FE4BC0F04}" srcOrd="6" destOrd="0" presId="urn:microsoft.com/office/officeart/2005/8/layout/list1"/>
    <dgm:cxn modelId="{A765044C-19E2-4035-8328-B5A0A2842653}" type="presParOf" srcId="{78A541AA-AF8B-43B4-873B-DCE58CFEF41F}" destId="{5C53B12F-AE97-439E-94A8-64F0ABD7E360}" srcOrd="7" destOrd="0" presId="urn:microsoft.com/office/officeart/2005/8/layout/list1"/>
    <dgm:cxn modelId="{39DAEAD0-72F2-409F-8B2B-490B3C0BB905}" type="presParOf" srcId="{78A541AA-AF8B-43B4-873B-DCE58CFEF41F}" destId="{5F8F0983-C628-4497-9300-B26C0ABA42CE}" srcOrd="8" destOrd="0" presId="urn:microsoft.com/office/officeart/2005/8/layout/list1"/>
    <dgm:cxn modelId="{E6AF9FC2-7CB1-446B-B737-87095E03EEA3}" type="presParOf" srcId="{5F8F0983-C628-4497-9300-B26C0ABA42CE}" destId="{B5BA873F-128A-4493-BF05-599FEB28408D}" srcOrd="0" destOrd="0" presId="urn:microsoft.com/office/officeart/2005/8/layout/list1"/>
    <dgm:cxn modelId="{DCCCCE52-3E23-4EC7-9728-5D99A845CE5C}" type="presParOf" srcId="{5F8F0983-C628-4497-9300-B26C0ABA42CE}" destId="{8BA31425-1EA6-4565-91B6-FBC6BF1F7655}" srcOrd="1" destOrd="0" presId="urn:microsoft.com/office/officeart/2005/8/layout/list1"/>
    <dgm:cxn modelId="{6FAFE4E6-6A2B-4293-BE39-677CC03658CC}" type="presParOf" srcId="{78A541AA-AF8B-43B4-873B-DCE58CFEF41F}" destId="{4DC55408-F4F1-416D-A7F5-E5C04C42241F}" srcOrd="9" destOrd="0" presId="urn:microsoft.com/office/officeart/2005/8/layout/list1"/>
    <dgm:cxn modelId="{1382D0E8-738A-439A-B6BE-6103C41B1DCB}" type="presParOf" srcId="{78A541AA-AF8B-43B4-873B-DCE58CFEF41F}" destId="{BACFA5B6-E5C6-449C-9FCB-B912B9FB7D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2E6E5-DB75-46B6-98CD-1EFF8703AF04}">
      <dsp:nvSpPr>
        <dsp:cNvPr id="0" name=""/>
        <dsp:cNvSpPr/>
      </dsp:nvSpPr>
      <dsp:spPr>
        <a:xfrm>
          <a:off x="0" y="0"/>
          <a:ext cx="7162800" cy="4114800"/>
        </a:xfrm>
        <a:prstGeom prst="roundRect">
          <a:avLst>
            <a:gd name="adj" fmla="val 8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3193542" numCol="1" spcCol="1270" anchor="t" anchorCtr="0">
          <a:noAutofit/>
        </a:bodyPr>
        <a:lstStyle/>
        <a:p>
          <a:pPr lvl="0" algn="l" defTabSz="1600200">
            <a:lnSpc>
              <a:spcPct val="90000"/>
            </a:lnSpc>
            <a:spcBef>
              <a:spcPct val="0"/>
            </a:spcBef>
            <a:spcAft>
              <a:spcPct val="35000"/>
            </a:spcAft>
          </a:pPr>
          <a:r>
            <a:rPr lang="en-US" sz="3600" kern="1200" dirty="0"/>
            <a:t>Artificial Intelligence</a:t>
          </a:r>
        </a:p>
      </dsp:txBody>
      <dsp:txXfrm>
        <a:off x="102441" y="102441"/>
        <a:ext cx="6957918" cy="3909918"/>
      </dsp:txXfrm>
    </dsp:sp>
    <dsp:sp modelId="{3CA76CEE-E512-4289-BA9B-1702130FFF10}">
      <dsp:nvSpPr>
        <dsp:cNvPr id="0" name=""/>
        <dsp:cNvSpPr/>
      </dsp:nvSpPr>
      <dsp:spPr>
        <a:xfrm>
          <a:off x="179070" y="1028700"/>
          <a:ext cx="1074420" cy="1413457"/>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Narrow AI</a:t>
          </a:r>
          <a:endParaRPr lang="en-US" sz="1400" kern="1200" dirty="0"/>
        </a:p>
      </dsp:txBody>
      <dsp:txXfrm>
        <a:off x="212112" y="1061742"/>
        <a:ext cx="1008336" cy="1347373"/>
      </dsp:txXfrm>
    </dsp:sp>
    <dsp:sp modelId="{8D835737-0BC3-4190-A840-2EF2CBFAC018}">
      <dsp:nvSpPr>
        <dsp:cNvPr id="0" name=""/>
        <dsp:cNvSpPr/>
      </dsp:nvSpPr>
      <dsp:spPr>
        <a:xfrm>
          <a:off x="179070" y="2494882"/>
          <a:ext cx="1074420" cy="1413457"/>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1505594"/>
              <a:satOff val="-19692"/>
              <a:lumOff val="40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General Intelligence</a:t>
          </a:r>
        </a:p>
      </dsp:txBody>
      <dsp:txXfrm>
        <a:off x="212112" y="2527924"/>
        <a:ext cx="1008336" cy="1347373"/>
      </dsp:txXfrm>
    </dsp:sp>
    <dsp:sp modelId="{D04B0BAF-E411-47D3-A00B-3AEAE22848A5}">
      <dsp:nvSpPr>
        <dsp:cNvPr id="0" name=""/>
        <dsp:cNvSpPr/>
      </dsp:nvSpPr>
      <dsp:spPr>
        <a:xfrm>
          <a:off x="1432560" y="1028700"/>
          <a:ext cx="5551170" cy="2880360"/>
        </a:xfrm>
        <a:prstGeom prst="roundRect">
          <a:avLst>
            <a:gd name="adj" fmla="val 10500"/>
          </a:avLst>
        </a:prstGeom>
        <a:solidFill>
          <a:schemeClr val="accent2">
            <a:hueOff val="-3763984"/>
            <a:satOff val="-49231"/>
            <a:lumOff val="10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829029" numCol="1" spcCol="1270" anchor="t" anchorCtr="0">
          <a:noAutofit/>
        </a:bodyPr>
        <a:lstStyle/>
        <a:p>
          <a:pPr lvl="0" algn="l" defTabSz="1600200">
            <a:lnSpc>
              <a:spcPct val="90000"/>
            </a:lnSpc>
            <a:spcBef>
              <a:spcPct val="0"/>
            </a:spcBef>
            <a:spcAft>
              <a:spcPct val="35000"/>
            </a:spcAft>
          </a:pPr>
          <a:r>
            <a:rPr lang="en-US" sz="3600" kern="1200" dirty="0"/>
            <a:t>Machine Learning</a:t>
          </a:r>
        </a:p>
      </dsp:txBody>
      <dsp:txXfrm>
        <a:off x="1521141" y="1117281"/>
        <a:ext cx="5374008" cy="2703198"/>
      </dsp:txXfrm>
    </dsp:sp>
    <dsp:sp modelId="{F7B463A6-5406-479B-B8ED-FB463D9F901C}">
      <dsp:nvSpPr>
        <dsp:cNvPr id="0" name=""/>
        <dsp:cNvSpPr/>
      </dsp:nvSpPr>
      <dsp:spPr>
        <a:xfrm>
          <a:off x="1571339" y="2036826"/>
          <a:ext cx="1110234" cy="801416"/>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3011188"/>
              <a:satOff val="-39385"/>
              <a:lumOff val="8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Data Mining</a:t>
          </a:r>
        </a:p>
      </dsp:txBody>
      <dsp:txXfrm>
        <a:off x="1595985" y="2061472"/>
        <a:ext cx="1060942" cy="752124"/>
      </dsp:txXfrm>
    </dsp:sp>
    <dsp:sp modelId="{06C97489-4D39-400E-A5BB-4085BA3D3DF3}">
      <dsp:nvSpPr>
        <dsp:cNvPr id="0" name=""/>
        <dsp:cNvSpPr/>
      </dsp:nvSpPr>
      <dsp:spPr>
        <a:xfrm>
          <a:off x="1571339" y="2890232"/>
          <a:ext cx="1110234" cy="801416"/>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4516781"/>
              <a:satOff val="-59077"/>
              <a:lumOff val="12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NLP</a:t>
          </a:r>
        </a:p>
      </dsp:txBody>
      <dsp:txXfrm>
        <a:off x="1595985" y="2914878"/>
        <a:ext cx="1060942" cy="752124"/>
      </dsp:txXfrm>
    </dsp:sp>
    <dsp:sp modelId="{D3059EF3-57A4-44B7-B4FF-B92EC84CC746}">
      <dsp:nvSpPr>
        <dsp:cNvPr id="0" name=""/>
        <dsp:cNvSpPr/>
      </dsp:nvSpPr>
      <dsp:spPr>
        <a:xfrm>
          <a:off x="2829306" y="2057400"/>
          <a:ext cx="3975354" cy="1645920"/>
        </a:xfrm>
        <a:prstGeom prst="roundRect">
          <a:avLst>
            <a:gd name="adj" fmla="val 10500"/>
          </a:avLst>
        </a:prstGeom>
        <a:solidFill>
          <a:schemeClr val="accent2">
            <a:hueOff val="-7527968"/>
            <a:satOff val="-98462"/>
            <a:lumOff val="20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929030" numCol="1" spcCol="1270" anchor="t" anchorCtr="0">
          <a:noAutofit/>
        </a:bodyPr>
        <a:lstStyle/>
        <a:p>
          <a:pPr lvl="0" algn="l" defTabSz="1600200">
            <a:lnSpc>
              <a:spcPct val="90000"/>
            </a:lnSpc>
            <a:spcBef>
              <a:spcPct val="0"/>
            </a:spcBef>
            <a:spcAft>
              <a:spcPct val="35000"/>
            </a:spcAft>
          </a:pPr>
          <a:r>
            <a:rPr lang="en-US" sz="3600" kern="1200" dirty="0"/>
            <a:t>Deep Learning</a:t>
          </a:r>
        </a:p>
      </dsp:txBody>
      <dsp:txXfrm>
        <a:off x="2879924" y="2108018"/>
        <a:ext cx="3874118" cy="1544684"/>
      </dsp:txXfrm>
    </dsp:sp>
    <dsp:sp modelId="{00426460-1CB9-4CFC-96E0-F725646A2613}">
      <dsp:nvSpPr>
        <dsp:cNvPr id="0" name=""/>
        <dsp:cNvSpPr/>
      </dsp:nvSpPr>
      <dsp:spPr>
        <a:xfrm>
          <a:off x="2928689" y="2798064"/>
          <a:ext cx="1860632" cy="740664"/>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6022375"/>
              <a:satOff val="-78770"/>
              <a:lumOff val="161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Image Processing</a:t>
          </a:r>
        </a:p>
      </dsp:txBody>
      <dsp:txXfrm>
        <a:off x="2951467" y="2820842"/>
        <a:ext cx="1815076" cy="695108"/>
      </dsp:txXfrm>
    </dsp:sp>
    <dsp:sp modelId="{BB632349-38CB-4294-ADF9-F9DB358010CE}">
      <dsp:nvSpPr>
        <dsp:cNvPr id="0" name=""/>
        <dsp:cNvSpPr/>
      </dsp:nvSpPr>
      <dsp:spPr>
        <a:xfrm>
          <a:off x="4842256" y="2798064"/>
          <a:ext cx="1860632" cy="740664"/>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7527968"/>
              <a:satOff val="-98462"/>
              <a:lumOff val="20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a:t>Voice Recognition</a:t>
          </a:r>
        </a:p>
      </dsp:txBody>
      <dsp:txXfrm>
        <a:off x="4865034" y="2820842"/>
        <a:ext cx="1815076" cy="6951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6C292-0C81-4EBC-9E64-30B0778B45A5}">
      <dsp:nvSpPr>
        <dsp:cNvPr id="0" name=""/>
        <dsp:cNvSpPr/>
      </dsp:nvSpPr>
      <dsp:spPr>
        <a:xfrm>
          <a:off x="0" y="525419"/>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4FF498-BCE3-4EBA-ABC0-8863D97AEEC7}">
      <dsp:nvSpPr>
        <dsp:cNvPr id="0" name=""/>
        <dsp:cNvSpPr/>
      </dsp:nvSpPr>
      <dsp:spPr>
        <a:xfrm>
          <a:off x="342606" y="38339"/>
          <a:ext cx="4796484" cy="9741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2133600">
            <a:lnSpc>
              <a:spcPct val="90000"/>
            </a:lnSpc>
            <a:spcBef>
              <a:spcPct val="0"/>
            </a:spcBef>
            <a:spcAft>
              <a:spcPct val="35000"/>
            </a:spcAft>
          </a:pPr>
          <a:r>
            <a:rPr lang="en-US" sz="4800" kern="1200" dirty="0" smtClean="0">
              <a:latin typeface="Arial Rounded MT Bold" pitchFamily="34" charset="0"/>
            </a:rPr>
            <a:t>Probability</a:t>
          </a:r>
          <a:endParaRPr lang="en-US" sz="4800" kern="1200" dirty="0">
            <a:latin typeface="Arial Rounded MT Bold" pitchFamily="34" charset="0"/>
          </a:endParaRPr>
        </a:p>
      </dsp:txBody>
      <dsp:txXfrm>
        <a:off x="390161" y="85894"/>
        <a:ext cx="4701374" cy="879050"/>
      </dsp:txXfrm>
    </dsp:sp>
    <dsp:sp modelId="{370C9D34-9C51-45D3-A036-726FE4BC0F04}">
      <dsp:nvSpPr>
        <dsp:cNvPr id="0" name=""/>
        <dsp:cNvSpPr/>
      </dsp:nvSpPr>
      <dsp:spPr>
        <a:xfrm>
          <a:off x="0" y="2046642"/>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7EDA40-0C59-46BE-A284-699DC69FD18E}">
      <dsp:nvSpPr>
        <dsp:cNvPr id="0" name=""/>
        <dsp:cNvSpPr/>
      </dsp:nvSpPr>
      <dsp:spPr>
        <a:xfrm>
          <a:off x="342606" y="1535219"/>
          <a:ext cx="4796484" cy="97416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2133600">
            <a:lnSpc>
              <a:spcPct val="90000"/>
            </a:lnSpc>
            <a:spcBef>
              <a:spcPct val="0"/>
            </a:spcBef>
            <a:spcAft>
              <a:spcPct val="35000"/>
            </a:spcAft>
          </a:pPr>
          <a:r>
            <a:rPr lang="en-US" sz="4800" kern="1200" dirty="0" smtClean="0">
              <a:latin typeface="Arial Rounded MT Bold" pitchFamily="34" charset="0"/>
            </a:rPr>
            <a:t>Passion</a:t>
          </a:r>
          <a:endParaRPr lang="en-US" sz="4800" kern="1200" dirty="0">
            <a:latin typeface="Arial Rounded MT Bold" pitchFamily="34" charset="0"/>
          </a:endParaRPr>
        </a:p>
      </dsp:txBody>
      <dsp:txXfrm>
        <a:off x="390161" y="1582774"/>
        <a:ext cx="4701374" cy="879050"/>
      </dsp:txXfrm>
    </dsp:sp>
    <dsp:sp modelId="{BACFA5B6-E5C6-449C-9FCB-B912B9FB7DEF}">
      <dsp:nvSpPr>
        <dsp:cNvPr id="0" name=""/>
        <dsp:cNvSpPr/>
      </dsp:nvSpPr>
      <dsp:spPr>
        <a:xfrm>
          <a:off x="0" y="3519180"/>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A31425-1EA6-4565-91B6-FBC6BF1F7655}">
      <dsp:nvSpPr>
        <dsp:cNvPr id="0" name=""/>
        <dsp:cNvSpPr/>
      </dsp:nvSpPr>
      <dsp:spPr>
        <a:xfrm>
          <a:off x="342606" y="3032099"/>
          <a:ext cx="4796484" cy="97416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1955800">
            <a:lnSpc>
              <a:spcPct val="90000"/>
            </a:lnSpc>
            <a:spcBef>
              <a:spcPct val="0"/>
            </a:spcBef>
            <a:spcAft>
              <a:spcPct val="35000"/>
            </a:spcAft>
          </a:pPr>
          <a:r>
            <a:rPr lang="en-US" sz="4400" kern="1200" dirty="0" smtClean="0">
              <a:latin typeface="Arial Rounded MT Bold" pitchFamily="34" charset="0"/>
            </a:rPr>
            <a:t>Patience</a:t>
          </a:r>
          <a:endParaRPr lang="en-US" sz="4400" kern="1200" dirty="0">
            <a:latin typeface="Arial Rounded MT Bold" pitchFamily="34" charset="0"/>
          </a:endParaRPr>
        </a:p>
      </dsp:txBody>
      <dsp:txXfrm>
        <a:off x="390161" y="3079654"/>
        <a:ext cx="4701374"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IN" sz="4400" b="0" strike="noStrike" spc="-1">
                <a:latin typeface="Arial"/>
              </a:rPr>
              <a:t>Click to move the slide</a:t>
            </a:r>
          </a:p>
        </p:txBody>
      </p:sp>
      <p:sp>
        <p:nvSpPr>
          <p:cNvPr id="107"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108"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 </a:t>
            </a:r>
          </a:p>
        </p:txBody>
      </p:sp>
      <p:sp>
        <p:nvSpPr>
          <p:cNvPr id="109"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 </a:t>
            </a:r>
          </a:p>
        </p:txBody>
      </p:sp>
      <p:sp>
        <p:nvSpPr>
          <p:cNvPr id="110"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 </a:t>
            </a:r>
          </a:p>
        </p:txBody>
      </p:sp>
      <p:sp>
        <p:nvSpPr>
          <p:cNvPr id="111" name="PlaceHolder 6"/>
          <p:cNvSpPr>
            <a:spLocks noGrp="1"/>
          </p:cNvSpPr>
          <p:nvPr>
            <p:ph type="sldNum"/>
          </p:nvPr>
        </p:nvSpPr>
        <p:spPr>
          <a:xfrm>
            <a:off x="4278960" y="10157400"/>
            <a:ext cx="3280680" cy="534240"/>
          </a:xfrm>
          <a:prstGeom prst="rect">
            <a:avLst/>
          </a:prstGeom>
        </p:spPr>
        <p:txBody>
          <a:bodyPr lIns="0" tIns="0" rIns="0" bIns="0" anchor="b"/>
          <a:lstStyle/>
          <a:p>
            <a:pPr algn="r"/>
            <a:fld id="{719F0717-BC99-458D-925F-0AA99BEB1303}" type="slidenum">
              <a:rPr lang="en-IN" sz="1400" b="0" strike="noStrike" spc="-1">
                <a:latin typeface="Times New Roman"/>
              </a:rPr>
              <a:t>‹#›</a:t>
            </a:fld>
            <a:endParaRPr lang="en-IN" sz="1400" b="0" strike="noStrike" spc="-1">
              <a:latin typeface="Times New Roman"/>
            </a:endParaRPr>
          </a:p>
        </p:txBody>
      </p:sp>
    </p:spTree>
    <p:extLst>
      <p:ext uri="{BB962C8B-B14F-4D97-AF65-F5344CB8AC3E}">
        <p14:creationId xmlns:p14="http://schemas.microsoft.com/office/powerpoint/2010/main" val="65121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noRot="1" noChangeAspect="1"/>
          </p:cNvSpPr>
          <p:nvPr>
            <p:ph type="sldImg"/>
          </p:nvPr>
        </p:nvSpPr>
        <p:spPr>
          <a:xfrm>
            <a:off x="1143000" y="685800"/>
            <a:ext cx="4570413" cy="3427413"/>
          </a:xfrm>
          <a:prstGeom prst="rect">
            <a:avLst/>
          </a:prstGeom>
        </p:spPr>
      </p:sp>
      <p:sp>
        <p:nvSpPr>
          <p:cNvPr id="189" name="PlaceHolder 2"/>
          <p:cNvSpPr>
            <a:spLocks noGrp="1"/>
          </p:cNvSpPr>
          <p:nvPr>
            <p:ph type="body"/>
          </p:nvPr>
        </p:nvSpPr>
        <p:spPr>
          <a:xfrm>
            <a:off x="685800" y="4343400"/>
            <a:ext cx="5485320" cy="4113720"/>
          </a:xfrm>
          <a:prstGeom prst="rect">
            <a:avLst/>
          </a:prstGeom>
        </p:spPr>
        <p:txBody>
          <a:bodyPr lIns="0" tIns="0" rIns="0" bIns="0"/>
          <a:lstStyle/>
          <a:p>
            <a:endParaRPr lang="en-IN" sz="2000" b="0" strike="noStrike" spc="-1" dirty="0">
              <a:latin typeface="Arial"/>
            </a:endParaRPr>
          </a:p>
        </p:txBody>
      </p:sp>
      <p:sp>
        <p:nvSpPr>
          <p:cNvPr id="190" name="CustomShape 3"/>
          <p:cNvSpPr/>
          <p:nvPr/>
        </p:nvSpPr>
        <p:spPr>
          <a:xfrm>
            <a:off x="3884760" y="8685360"/>
            <a:ext cx="297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A511C9E-355F-40E7-B317-8547E3BACFF6}" type="slidenum">
              <a:rPr lang="en-IN" sz="1200" b="0" strike="noStrike" spc="-1">
                <a:solidFill>
                  <a:srgbClr val="000000"/>
                </a:solidFill>
                <a:latin typeface="Calibri"/>
              </a:rPr>
              <a:t>1</a:t>
            </a:fld>
            <a:endParaRPr lang="en-IN" sz="1200" b="0" strike="noStrike" spc="-1" dirty="0">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8075" y="812800"/>
            <a:ext cx="5343525"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719F0717-BC99-458D-925F-0AA99BEB1303}" type="slidenum">
              <a:rPr lang="en-IN" sz="1400" b="0" strike="noStrike" spc="-1" smtClean="0">
                <a:latin typeface="Times New Roman"/>
              </a:rPr>
              <a:t>41</a:t>
            </a:fld>
            <a:endParaRPr lang="en-IN" sz="1400" b="0" strike="noStrike" spc="-1">
              <a:latin typeface="Times New Roman"/>
            </a:endParaRPr>
          </a:p>
        </p:txBody>
      </p:sp>
    </p:spTree>
    <p:extLst>
      <p:ext uri="{BB962C8B-B14F-4D97-AF65-F5344CB8AC3E}">
        <p14:creationId xmlns:p14="http://schemas.microsoft.com/office/powerpoint/2010/main" val="229369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3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4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4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4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4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4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4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4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5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5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5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7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7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7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7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8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8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8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8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9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9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9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9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9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0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10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10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10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10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2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3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3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3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3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3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3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CustomShape 1" hidden="1"/>
          <p:cNvSpPr/>
          <p:nvPr/>
        </p:nvSpPr>
        <p:spPr>
          <a:xfrm>
            <a:off x="228600" y="228600"/>
            <a:ext cx="8694720" cy="2467800"/>
          </a:xfrm>
          <a:prstGeom prst="roundRect">
            <a:avLst>
              <a:gd name="adj" fmla="val 3362"/>
            </a:avLst>
          </a:prstGeom>
          <a:gradFill rotWithShape="0">
            <a:gsLst>
              <a:gs pos="0">
                <a:schemeClr val="accent1">
                  <a:lumMod val="75000"/>
                </a:schemeClr>
              </a:gs>
              <a:gs pos="90000">
                <a:schemeClr val="accent1">
                  <a:lumMod val="60000"/>
                  <a:lumOff val="40000"/>
                </a:schemeClr>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18" name="Group 2"/>
          <p:cNvGrpSpPr/>
          <p:nvPr/>
        </p:nvGrpSpPr>
        <p:grpSpPr>
          <a:xfrm>
            <a:off x="211680" y="1679400"/>
            <a:ext cx="8722440" cy="1328760"/>
            <a:chOff x="211680" y="1679400"/>
            <a:chExt cx="8722440" cy="1328760"/>
          </a:xfrm>
        </p:grpSpPr>
        <p:sp>
          <p:nvSpPr>
            <p:cNvPr id="2" name="CustomShape 3"/>
            <p:cNvSpPr/>
            <p:nvPr/>
          </p:nvSpPr>
          <p:spPr>
            <a:xfrm>
              <a:off x="6047280" y="1824480"/>
              <a:ext cx="2875320" cy="712800"/>
            </a:xfrm>
            <a:custGeom>
              <a:avLst/>
              <a:gdLst/>
              <a:ahLst/>
              <a:cxn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scrgbClr r="0" g="0" b="0"/>
            </a:lnRef>
            <a:fillRef idx="0">
              <a:scrgbClr r="0" g="0" b="0"/>
            </a:fillRef>
            <a:effectRef idx="0">
              <a:scrgbClr r="0" g="0" b="0"/>
            </a:effectRef>
            <a:fontRef idx="minor"/>
          </p:style>
        </p:sp>
        <p:sp>
          <p:nvSpPr>
            <p:cNvPr id="3" name="CustomShape 4"/>
            <p:cNvSpPr/>
            <p:nvPr/>
          </p:nvSpPr>
          <p:spPr>
            <a:xfrm>
              <a:off x="2619360" y="1696320"/>
              <a:ext cx="5543280" cy="848880"/>
            </a:xfrm>
            <a:custGeom>
              <a:avLst/>
              <a:gdLst/>
              <a:ahLst/>
              <a:cxn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scrgbClr r="0" g="0" b="0"/>
            </a:lnRef>
            <a:fillRef idx="0">
              <a:scrgbClr r="0" g="0" b="0"/>
            </a:fillRef>
            <a:effectRef idx="0">
              <a:scrgbClr r="0" g="0" b="0"/>
            </a:effectRef>
            <a:fontRef idx="minor"/>
          </p:style>
        </p:sp>
        <p:sp>
          <p:nvSpPr>
            <p:cNvPr id="4" name="CustomShape 5"/>
            <p:cNvSpPr/>
            <p:nvPr/>
          </p:nvSpPr>
          <p:spPr>
            <a:xfrm>
              <a:off x="2828880" y="1708560"/>
              <a:ext cx="5466960" cy="773280"/>
            </a:xfrm>
            <a:custGeom>
              <a:avLst/>
              <a:gdLst/>
              <a:ahLst/>
              <a:cxn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scrgbClr r="0" g="0" b="0"/>
            </a:lnRef>
            <a:fillRef idx="0">
              <a:scrgbClr r="0" g="0" b="0"/>
            </a:fillRef>
            <a:effectRef idx="0">
              <a:scrgbClr r="0" g="0" b="0"/>
            </a:effectRef>
            <a:fontRef idx="minor"/>
          </p:style>
        </p:sp>
        <p:sp>
          <p:nvSpPr>
            <p:cNvPr id="5" name="CustomShape 6"/>
            <p:cNvSpPr/>
            <p:nvPr/>
          </p:nvSpPr>
          <p:spPr>
            <a:xfrm>
              <a:off x="5609520" y="1694880"/>
              <a:ext cx="3306960" cy="650520"/>
            </a:xfrm>
            <a:custGeom>
              <a:avLst/>
              <a:gdLst/>
              <a:ahLst/>
              <a:cxn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scrgbClr r="0" g="0" b="0"/>
            </a:lnRef>
            <a:fillRef idx="0">
              <a:scrgbClr r="0" g="0" b="0"/>
            </a:fillRef>
            <a:effectRef idx="0">
              <a:scrgbClr r="0" g="0" b="0"/>
            </a:effectRef>
            <a:fontRef idx="minor"/>
          </p:style>
        </p:sp>
        <p:sp>
          <p:nvSpPr>
            <p:cNvPr id="6" name="CustomShape 7"/>
            <p:cNvSpPr/>
            <p:nvPr/>
          </p:nvSpPr>
          <p:spPr>
            <a:xfrm>
              <a:off x="211680" y="1679400"/>
              <a:ext cx="8722440" cy="1328760"/>
            </a:xfrm>
            <a:custGeom>
              <a:avLst/>
              <a:gdLst/>
              <a:ahLst/>
              <a:cxn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scrgbClr r="0" g="0" b="0"/>
            </a:lnRef>
            <a:fillRef idx="0">
              <a:scrgbClr r="0" g="0" b="0"/>
            </a:fillRef>
            <a:effectRef idx="0">
              <a:scrgbClr r="0" g="0" b="0"/>
            </a:effectRef>
            <a:fontRef idx="minor"/>
          </p:style>
        </p:sp>
      </p:grpSp>
      <p:sp>
        <p:nvSpPr>
          <p:cNvPr id="7" name="CustomShape 8"/>
          <p:cNvSpPr/>
          <p:nvPr/>
        </p:nvSpPr>
        <p:spPr>
          <a:xfrm>
            <a:off x="228600" y="228600"/>
            <a:ext cx="8694720" cy="1425240"/>
          </a:xfrm>
          <a:prstGeom prst="roundRect">
            <a:avLst>
              <a:gd name="adj" fmla="val 7136"/>
            </a:avLst>
          </a:prstGeom>
          <a:gradFill rotWithShape="0">
            <a:gsLst>
              <a:gs pos="0">
                <a:schemeClr val="accent1">
                  <a:lumMod val="75000"/>
                </a:schemeClr>
              </a:gs>
              <a:gs pos="90000">
                <a:schemeClr val="accent1">
                  <a:lumMod val="60000"/>
                  <a:lumOff val="40000"/>
                </a:schemeClr>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8" name="Group 9"/>
          <p:cNvGrpSpPr/>
          <p:nvPr/>
        </p:nvGrpSpPr>
        <p:grpSpPr>
          <a:xfrm>
            <a:off x="211680" y="714240"/>
            <a:ext cx="8722440" cy="1330560"/>
            <a:chOff x="211680" y="714240"/>
            <a:chExt cx="8722440" cy="1330560"/>
          </a:xfrm>
        </p:grpSpPr>
        <p:sp>
          <p:nvSpPr>
            <p:cNvPr id="9" name="CustomShape 10"/>
            <p:cNvSpPr/>
            <p:nvPr/>
          </p:nvSpPr>
          <p:spPr>
            <a:xfrm>
              <a:off x="6054840" y="859320"/>
              <a:ext cx="2878920" cy="713880"/>
            </a:xfrm>
            <a:custGeom>
              <a:avLst/>
              <a:gdLst/>
              <a:ahLst/>
              <a:cxn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scrgbClr r="0" g="0" b="0"/>
            </a:lnRef>
            <a:fillRef idx="0">
              <a:scrgbClr r="0" g="0" b="0"/>
            </a:fillRef>
            <a:effectRef idx="0">
              <a:scrgbClr r="0" g="0" b="0"/>
            </a:effectRef>
            <a:fontRef idx="minor"/>
          </p:style>
        </p:sp>
        <p:sp>
          <p:nvSpPr>
            <p:cNvPr id="10" name="CustomShape 11"/>
            <p:cNvSpPr/>
            <p:nvPr/>
          </p:nvSpPr>
          <p:spPr>
            <a:xfrm>
              <a:off x="2622240" y="730800"/>
              <a:ext cx="5550480" cy="850320"/>
            </a:xfrm>
            <a:custGeom>
              <a:avLst/>
              <a:gdLst/>
              <a:ahLst/>
              <a:cxn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scrgbClr r="0" g="0" b="0"/>
            </a:lnRef>
            <a:fillRef idx="0">
              <a:scrgbClr r="0" g="0" b="0"/>
            </a:fillRef>
            <a:effectRef idx="0">
              <a:scrgbClr r="0" g="0" b="0"/>
            </a:effectRef>
            <a:fontRef idx="minor"/>
          </p:style>
        </p:sp>
        <p:sp>
          <p:nvSpPr>
            <p:cNvPr id="11" name="CustomShape 12"/>
            <p:cNvSpPr/>
            <p:nvPr/>
          </p:nvSpPr>
          <p:spPr>
            <a:xfrm>
              <a:off x="2832120" y="743400"/>
              <a:ext cx="5473800" cy="774360"/>
            </a:xfrm>
            <a:custGeom>
              <a:avLst/>
              <a:gdLst/>
              <a:ahLst/>
              <a:cxn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scrgbClr r="0" g="0" b="0"/>
            </a:lnRef>
            <a:fillRef idx="0">
              <a:scrgbClr r="0" g="0" b="0"/>
            </a:fillRef>
            <a:effectRef idx="0">
              <a:scrgbClr r="0" g="0" b="0"/>
            </a:effectRef>
            <a:fontRef idx="minor"/>
          </p:style>
        </p:sp>
        <p:sp>
          <p:nvSpPr>
            <p:cNvPr id="12" name="CustomShape 13"/>
            <p:cNvSpPr/>
            <p:nvPr/>
          </p:nvSpPr>
          <p:spPr>
            <a:xfrm>
              <a:off x="5616360" y="729720"/>
              <a:ext cx="3311280" cy="651240"/>
            </a:xfrm>
            <a:custGeom>
              <a:avLst/>
              <a:gdLst/>
              <a:ahLst/>
              <a:cxn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scrgbClr r="0" g="0" b="0"/>
            </a:lnRef>
            <a:fillRef idx="0">
              <a:scrgbClr r="0" g="0" b="0"/>
            </a:fillRef>
            <a:effectRef idx="0">
              <a:scrgbClr r="0" g="0" b="0"/>
            </a:effectRef>
            <a:fontRef idx="minor"/>
          </p:style>
        </p:sp>
        <p:sp>
          <p:nvSpPr>
            <p:cNvPr id="13" name="CustomShape 14"/>
            <p:cNvSpPr/>
            <p:nvPr/>
          </p:nvSpPr>
          <p:spPr>
            <a:xfrm>
              <a:off x="211680" y="714240"/>
              <a:ext cx="8722440" cy="1330560"/>
            </a:xfrm>
            <a:custGeom>
              <a:avLst/>
              <a:gdLst/>
              <a:ahLst/>
              <a:cxn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scrgbClr r="0" g="0" b="0"/>
            </a:lnRef>
            <a:fillRef idx="0">
              <a:scrgbClr r="0" g="0" b="0"/>
            </a:fillRef>
            <a:effectRef idx="0">
              <a:scrgbClr r="0" g="0" b="0"/>
            </a:effectRef>
            <a:fontRef idx="minor"/>
          </p:style>
        </p:sp>
      </p:grpSp>
      <p:sp>
        <p:nvSpPr>
          <p:cNvPr id="14" name="CustomShape 15"/>
          <p:cNvSpPr/>
          <p:nvPr/>
        </p:nvSpPr>
        <p:spPr>
          <a:xfrm rot="16200000" flipH="1">
            <a:off x="8769240" y="6368400"/>
            <a:ext cx="344520" cy="402120"/>
          </a:xfrm>
          <a:prstGeom prst="round2SameRect">
            <a:avLst>
              <a:gd name="adj1" fmla="val 16667"/>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5" name="PlaceHolder 16"/>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6" name="PlaceHolder 17"/>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CustomShape 1" hidden="1"/>
          <p:cNvSpPr/>
          <p:nvPr/>
        </p:nvSpPr>
        <p:spPr>
          <a:xfrm>
            <a:off x="228600" y="228600"/>
            <a:ext cx="8694720" cy="2467800"/>
          </a:xfrm>
          <a:prstGeom prst="roundRect">
            <a:avLst>
              <a:gd name="adj" fmla="val 3362"/>
            </a:avLst>
          </a:prstGeom>
          <a:gradFill rotWithShape="0">
            <a:gsLst>
              <a:gs pos="0">
                <a:schemeClr val="accent1">
                  <a:lumMod val="75000"/>
                </a:schemeClr>
              </a:gs>
              <a:gs pos="90000">
                <a:schemeClr val="accent1">
                  <a:lumMod val="60000"/>
                  <a:lumOff val="40000"/>
                </a:schemeClr>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54" name="Group 2"/>
          <p:cNvGrpSpPr/>
          <p:nvPr/>
        </p:nvGrpSpPr>
        <p:grpSpPr>
          <a:xfrm>
            <a:off x="211680" y="1679400"/>
            <a:ext cx="8722440" cy="1328760"/>
            <a:chOff x="211680" y="1679400"/>
            <a:chExt cx="8722440" cy="1328760"/>
          </a:xfrm>
        </p:grpSpPr>
        <p:sp>
          <p:nvSpPr>
            <p:cNvPr id="55" name="CustomShape 3"/>
            <p:cNvSpPr/>
            <p:nvPr/>
          </p:nvSpPr>
          <p:spPr>
            <a:xfrm>
              <a:off x="6047280" y="1824480"/>
              <a:ext cx="2875320" cy="712800"/>
            </a:xfrm>
            <a:custGeom>
              <a:avLst/>
              <a:gdLst/>
              <a:ahLst/>
              <a:cxn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scrgbClr r="0" g="0" b="0"/>
            </a:lnRef>
            <a:fillRef idx="0">
              <a:scrgbClr r="0" g="0" b="0"/>
            </a:fillRef>
            <a:effectRef idx="0">
              <a:scrgbClr r="0" g="0" b="0"/>
            </a:effectRef>
            <a:fontRef idx="minor"/>
          </p:style>
        </p:sp>
        <p:sp>
          <p:nvSpPr>
            <p:cNvPr id="56" name="CustomShape 4"/>
            <p:cNvSpPr/>
            <p:nvPr/>
          </p:nvSpPr>
          <p:spPr>
            <a:xfrm>
              <a:off x="2619360" y="1696320"/>
              <a:ext cx="5543280" cy="848880"/>
            </a:xfrm>
            <a:custGeom>
              <a:avLst/>
              <a:gdLst/>
              <a:ahLst/>
              <a:cxn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scrgbClr r="0" g="0" b="0"/>
            </a:lnRef>
            <a:fillRef idx="0">
              <a:scrgbClr r="0" g="0" b="0"/>
            </a:fillRef>
            <a:effectRef idx="0">
              <a:scrgbClr r="0" g="0" b="0"/>
            </a:effectRef>
            <a:fontRef idx="minor"/>
          </p:style>
        </p:sp>
        <p:sp>
          <p:nvSpPr>
            <p:cNvPr id="57" name="CustomShape 5"/>
            <p:cNvSpPr/>
            <p:nvPr/>
          </p:nvSpPr>
          <p:spPr>
            <a:xfrm>
              <a:off x="2828880" y="1708560"/>
              <a:ext cx="5466960" cy="773280"/>
            </a:xfrm>
            <a:custGeom>
              <a:avLst/>
              <a:gdLst/>
              <a:ahLst/>
              <a:cxn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scrgbClr r="0" g="0" b="0"/>
            </a:lnRef>
            <a:fillRef idx="0">
              <a:scrgbClr r="0" g="0" b="0"/>
            </a:fillRef>
            <a:effectRef idx="0">
              <a:scrgbClr r="0" g="0" b="0"/>
            </a:effectRef>
            <a:fontRef idx="minor"/>
          </p:style>
        </p:sp>
        <p:sp>
          <p:nvSpPr>
            <p:cNvPr id="58" name="CustomShape 6"/>
            <p:cNvSpPr/>
            <p:nvPr/>
          </p:nvSpPr>
          <p:spPr>
            <a:xfrm>
              <a:off x="5609520" y="1694880"/>
              <a:ext cx="3306960" cy="650520"/>
            </a:xfrm>
            <a:custGeom>
              <a:avLst/>
              <a:gdLst/>
              <a:ahLst/>
              <a:cxn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scrgbClr r="0" g="0" b="0"/>
            </a:lnRef>
            <a:fillRef idx="0">
              <a:scrgbClr r="0" g="0" b="0"/>
            </a:fillRef>
            <a:effectRef idx="0">
              <a:scrgbClr r="0" g="0" b="0"/>
            </a:effectRef>
            <a:fontRef idx="minor"/>
          </p:style>
        </p:sp>
        <p:sp>
          <p:nvSpPr>
            <p:cNvPr id="59" name="CustomShape 7"/>
            <p:cNvSpPr/>
            <p:nvPr/>
          </p:nvSpPr>
          <p:spPr>
            <a:xfrm>
              <a:off x="211680" y="1679400"/>
              <a:ext cx="8722440" cy="1328760"/>
            </a:xfrm>
            <a:custGeom>
              <a:avLst/>
              <a:gdLst/>
              <a:ahLst/>
              <a:cxn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scrgbClr r="0" g="0" b="0"/>
            </a:lnRef>
            <a:fillRef idx="0">
              <a:scrgbClr r="0" g="0" b="0"/>
            </a:fillRef>
            <a:effectRef idx="0">
              <a:scrgbClr r="0" g="0" b="0"/>
            </a:effectRef>
            <a:fontRef idx="minor"/>
          </p:style>
        </p:sp>
      </p:grpSp>
      <p:sp>
        <p:nvSpPr>
          <p:cNvPr id="60" name="CustomShape 8"/>
          <p:cNvSpPr/>
          <p:nvPr/>
        </p:nvSpPr>
        <p:spPr>
          <a:xfrm>
            <a:off x="228600" y="228600"/>
            <a:ext cx="8694720" cy="1425240"/>
          </a:xfrm>
          <a:prstGeom prst="roundRect">
            <a:avLst>
              <a:gd name="adj" fmla="val 7136"/>
            </a:avLst>
          </a:prstGeom>
          <a:gradFill rotWithShape="0">
            <a:gsLst>
              <a:gs pos="0">
                <a:schemeClr val="accent1">
                  <a:lumMod val="75000"/>
                </a:schemeClr>
              </a:gs>
              <a:gs pos="90000">
                <a:schemeClr val="accent1">
                  <a:lumMod val="60000"/>
                  <a:lumOff val="40000"/>
                </a:schemeClr>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61" name="Group 9"/>
          <p:cNvGrpSpPr/>
          <p:nvPr/>
        </p:nvGrpSpPr>
        <p:grpSpPr>
          <a:xfrm>
            <a:off x="211680" y="714240"/>
            <a:ext cx="8722440" cy="1328760"/>
            <a:chOff x="211680" y="714240"/>
            <a:chExt cx="8722440" cy="1328760"/>
          </a:xfrm>
        </p:grpSpPr>
        <p:sp>
          <p:nvSpPr>
            <p:cNvPr id="62" name="CustomShape 10"/>
            <p:cNvSpPr/>
            <p:nvPr/>
          </p:nvSpPr>
          <p:spPr>
            <a:xfrm>
              <a:off x="6047280" y="859320"/>
              <a:ext cx="2875320" cy="712800"/>
            </a:xfrm>
            <a:custGeom>
              <a:avLst/>
              <a:gdLst/>
              <a:ahLst/>
              <a:cxnLst/>
              <a:rect l="l" t="t"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360">
              <a:noFill/>
            </a:ln>
          </p:spPr>
          <p:style>
            <a:lnRef idx="0">
              <a:scrgbClr r="0" g="0" b="0"/>
            </a:lnRef>
            <a:fillRef idx="0">
              <a:scrgbClr r="0" g="0" b="0"/>
            </a:fillRef>
            <a:effectRef idx="0">
              <a:scrgbClr r="0" g="0" b="0"/>
            </a:effectRef>
            <a:fontRef idx="minor"/>
          </p:style>
        </p:sp>
        <p:sp>
          <p:nvSpPr>
            <p:cNvPr id="63" name="CustomShape 11"/>
            <p:cNvSpPr/>
            <p:nvPr/>
          </p:nvSpPr>
          <p:spPr>
            <a:xfrm>
              <a:off x="2619360" y="730800"/>
              <a:ext cx="5543280" cy="848880"/>
            </a:xfrm>
            <a:custGeom>
              <a:avLst/>
              <a:gdLst/>
              <a:ahLst/>
              <a:cxnLst/>
              <a:rect l="l" t="t"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360">
              <a:noFill/>
            </a:ln>
          </p:spPr>
          <p:style>
            <a:lnRef idx="0">
              <a:scrgbClr r="0" g="0" b="0"/>
            </a:lnRef>
            <a:fillRef idx="0">
              <a:scrgbClr r="0" g="0" b="0"/>
            </a:fillRef>
            <a:effectRef idx="0">
              <a:scrgbClr r="0" g="0" b="0"/>
            </a:effectRef>
            <a:fontRef idx="minor"/>
          </p:style>
        </p:sp>
        <p:sp>
          <p:nvSpPr>
            <p:cNvPr id="64" name="CustomShape 12"/>
            <p:cNvSpPr/>
            <p:nvPr/>
          </p:nvSpPr>
          <p:spPr>
            <a:xfrm>
              <a:off x="2828880" y="743040"/>
              <a:ext cx="5466960" cy="773280"/>
            </a:xfrm>
            <a:custGeom>
              <a:avLst/>
              <a:gdLst/>
              <a:ahLst/>
              <a:cxnLst/>
              <a:rect l="l" t="t"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a:solidFill>
                <a:srgbClr val="FFFFFF"/>
              </a:solidFill>
            </a:ln>
          </p:spPr>
          <p:style>
            <a:lnRef idx="0">
              <a:scrgbClr r="0" g="0" b="0"/>
            </a:lnRef>
            <a:fillRef idx="0">
              <a:scrgbClr r="0" g="0" b="0"/>
            </a:fillRef>
            <a:effectRef idx="0">
              <a:scrgbClr r="0" g="0" b="0"/>
            </a:effectRef>
            <a:fontRef idx="minor"/>
          </p:style>
        </p:sp>
        <p:sp>
          <p:nvSpPr>
            <p:cNvPr id="65" name="CustomShape 13"/>
            <p:cNvSpPr/>
            <p:nvPr/>
          </p:nvSpPr>
          <p:spPr>
            <a:xfrm>
              <a:off x="5609520" y="729720"/>
              <a:ext cx="3306960" cy="650520"/>
            </a:xfrm>
            <a:custGeom>
              <a:avLst/>
              <a:gdLst/>
              <a:ahLst/>
              <a:cxnLst/>
              <a:rect l="l" t="t"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a:solidFill>
                <a:srgbClr val="FFFFFF"/>
              </a:solidFill>
            </a:ln>
          </p:spPr>
          <p:style>
            <a:lnRef idx="0">
              <a:scrgbClr r="0" g="0" b="0"/>
            </a:lnRef>
            <a:fillRef idx="0">
              <a:scrgbClr r="0" g="0" b="0"/>
            </a:fillRef>
            <a:effectRef idx="0">
              <a:scrgbClr r="0" g="0" b="0"/>
            </a:effectRef>
            <a:fontRef idx="minor"/>
          </p:style>
        </p:sp>
        <p:sp>
          <p:nvSpPr>
            <p:cNvPr id="66" name="CustomShape 14"/>
            <p:cNvSpPr/>
            <p:nvPr/>
          </p:nvSpPr>
          <p:spPr>
            <a:xfrm>
              <a:off x="211680" y="714240"/>
              <a:ext cx="8722440" cy="1328760"/>
            </a:xfrm>
            <a:custGeom>
              <a:avLst/>
              <a:gdLst/>
              <a:ahLst/>
              <a:cxnLst/>
              <a:rect l="l" t="t"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solidFill>
              <a:srgbClr val="FFFFFF"/>
            </a:solidFill>
            <a:ln w="9360">
              <a:noFill/>
            </a:ln>
          </p:spPr>
          <p:style>
            <a:lnRef idx="0">
              <a:scrgbClr r="0" g="0" b="0"/>
            </a:lnRef>
            <a:fillRef idx="0">
              <a:scrgbClr r="0" g="0" b="0"/>
            </a:fillRef>
            <a:effectRef idx="0">
              <a:scrgbClr r="0" g="0" b="0"/>
            </a:effectRef>
            <a:fontRef idx="minor"/>
          </p:style>
        </p:sp>
      </p:grpSp>
      <p:sp>
        <p:nvSpPr>
          <p:cNvPr id="67" name="CustomShape 15"/>
          <p:cNvSpPr/>
          <p:nvPr/>
        </p:nvSpPr>
        <p:spPr>
          <a:xfrm rot="16200000" flipH="1">
            <a:off x="8769240" y="6368400"/>
            <a:ext cx="344520" cy="402120"/>
          </a:xfrm>
          <a:prstGeom prst="round2SameRect">
            <a:avLst>
              <a:gd name="adj1" fmla="val 16667"/>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68" name="PlaceHolder 16"/>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69" name="PlaceHolder 17"/>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rthur_Samuel" TargetMode="External"/><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hyperlink" Target="https://en.wikipedia.org/wiki/Tom_M._Mitchel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ustomShape 1"/>
          <p:cNvSpPr/>
          <p:nvPr/>
        </p:nvSpPr>
        <p:spPr>
          <a:xfrm rot="16200000">
            <a:off x="666720" y="2855520"/>
            <a:ext cx="2885040" cy="2885040"/>
          </a:xfrm>
          <a:prstGeom prst="teardrop">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3" name="CustomShape 2"/>
          <p:cNvSpPr/>
          <p:nvPr/>
        </p:nvSpPr>
        <p:spPr>
          <a:xfrm>
            <a:off x="3488880" y="3840840"/>
            <a:ext cx="56378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799"/>
              </a:spcBef>
            </a:pPr>
            <a:r>
              <a:rPr lang="en-IN" sz="4400" b="1" strike="noStrike" spc="-1" dirty="0" smtClean="0">
                <a:solidFill>
                  <a:srgbClr val="16165D"/>
                </a:solidFill>
                <a:latin typeface="Georgia"/>
                <a:ea typeface="DejaVu Sans"/>
              </a:rPr>
              <a:t>Machine Learning</a:t>
            </a:r>
            <a:endParaRPr lang="en-IN" sz="4400" b="1" strike="noStrike" spc="-1" dirty="0">
              <a:latin typeface="Arial"/>
            </a:endParaRPr>
          </a:p>
          <a:p>
            <a:pPr>
              <a:lnSpc>
                <a:spcPct val="100000"/>
              </a:lnSpc>
            </a:pPr>
            <a:r>
              <a:rPr lang="en-IN" sz="1800" b="0" strike="noStrike" spc="-1" dirty="0">
                <a:solidFill>
                  <a:srgbClr val="808080"/>
                </a:solidFill>
                <a:latin typeface="Candara"/>
                <a:ea typeface="DejaVu Sans"/>
              </a:rPr>
              <a:t>  </a:t>
            </a:r>
            <a:endParaRPr lang="en-IN" sz="1800" b="0" strike="noStrike" spc="-1" dirty="0">
              <a:latin typeface="Arial"/>
            </a:endParaRPr>
          </a:p>
        </p:txBody>
      </p:sp>
      <p:sp>
        <p:nvSpPr>
          <p:cNvPr id="114" name="CustomShape 3"/>
          <p:cNvSpPr/>
          <p:nvPr/>
        </p:nvSpPr>
        <p:spPr>
          <a:xfrm>
            <a:off x="8746920" y="6397200"/>
            <a:ext cx="379800" cy="3283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fld id="{D89CE7BB-3821-4521-872B-2D205F94054E}" type="slidenum">
              <a:rPr lang="en-IN" sz="900" b="1" strike="noStrike" spc="-1">
                <a:solidFill>
                  <a:srgbClr val="929292"/>
                </a:solidFill>
                <a:latin typeface="Candara"/>
                <a:ea typeface="DejaVu Sans"/>
              </a:rPr>
              <a:t>1</a:t>
            </a:fld>
            <a:endParaRPr lang="en-IN" sz="900" b="0" strike="noStrike" spc="-1" dirty="0">
              <a:latin typeface="Arial"/>
            </a:endParaRPr>
          </a:p>
        </p:txBody>
      </p:sp>
      <p:pic>
        <p:nvPicPr>
          <p:cNvPr id="115" name="Picture Placeholder 1"/>
          <p:cNvPicPr/>
          <p:nvPr/>
        </p:nvPicPr>
        <p:blipFill>
          <a:blip r:embed="rId3"/>
          <a:srcRect t="41" b="41"/>
          <a:stretch/>
        </p:blipFill>
        <p:spPr>
          <a:xfrm>
            <a:off x="1081440" y="3277080"/>
            <a:ext cx="2056320" cy="2055600"/>
          </a:xfrm>
          <a:prstGeom prst="rect">
            <a:avLst/>
          </a:prstGeom>
          <a:ln w="28440">
            <a:noFill/>
          </a:ln>
        </p:spPr>
      </p:pic>
      <p:pic>
        <p:nvPicPr>
          <p:cNvPr id="116" name="Picture 3"/>
          <p:cNvPicPr/>
          <p:nvPr/>
        </p:nvPicPr>
        <p:blipFill>
          <a:blip r:embed="rId4"/>
          <a:stretch/>
        </p:blipFill>
        <p:spPr>
          <a:xfrm>
            <a:off x="609480" y="930240"/>
            <a:ext cx="2208600" cy="745200"/>
          </a:xfrm>
          <a:prstGeom prst="rect">
            <a:avLst/>
          </a:prstGeom>
          <a:ln>
            <a:noFill/>
          </a:ln>
        </p:spPr>
      </p:pic>
      <p:sp>
        <p:nvSpPr>
          <p:cNvPr id="8"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ransition>
    <p:wipe dir="d"/>
  </p:transition>
  <p:timing>
    <p:tnLst>
      <p:par>
        <p:cTn id="1" dur="indefinite" restart="never" nodeType="tmRoot">
          <p:childTnLst>
            <p:seq>
              <p:cTn id="2" dur="indefinite" nodeType="mainSeq">
                <p:childTnLst>
                  <p:par>
                    <p:cTn id="3" fill="hold" nodeType="clickEffect">
                      <p:stCondLst>
                        <p:cond delay="0"/>
                      </p:stCondLst>
                      <p:childTnLst>
                        <p:par>
                          <p:cTn id="4" fill="hold" nodeType="withEffect">
                            <p:stCondLst>
                              <p:cond delay="0"/>
                            </p:stCondLst>
                            <p:childTnLst>
                              <p:par>
                                <p:cTn id="5" presetID="18" presetClass="entr" presetSubtype="9" fill="hold"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strips(upLeft)">
                                      <p:cBhvr additive="repl">
                                        <p:cTn id="7" dur="750"/>
                                        <p:tgtEl>
                                          <p:spTgt spid="112"/>
                                        </p:tgtEl>
                                      </p:cBhvr>
                                    </p:animEffect>
                                  </p:childTnLst>
                                </p:cTn>
                              </p:par>
                            </p:childTnLst>
                          </p:cTn>
                        </p:par>
                        <p:par>
                          <p:cTn id="8" fill="hold" nodeType="afterEffect">
                            <p:stCondLst>
                              <p:cond delay="750"/>
                            </p:stCondLst>
                            <p:childTnLst>
                              <p:par>
                                <p:cTn id="9" presetID="22" presetClass="entr" presetSubtype="8" fill="hold" nodeType="after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wipe(left)">
                                      <p:cBhvr additive="repl">
                                        <p:cTn id="11" dur="7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 name="CustomShape 1"/>
          <p:cNvSpPr/>
          <p:nvPr/>
        </p:nvSpPr>
        <p:spPr>
          <a:xfrm>
            <a:off x="5257800" y="451260"/>
            <a:ext cx="350520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200" b="1" dirty="0">
                <a:solidFill>
                  <a:schemeClr val="bg1"/>
                </a:solidFill>
              </a:rPr>
              <a:t>Few applications</a:t>
            </a:r>
            <a:endParaRPr lang="en-IN" sz="3200" b="1" strike="noStrike" spc="-1" dirty="0">
              <a:solidFill>
                <a:schemeClr val="bg1"/>
              </a:solidFill>
              <a:latin typeface="Arial Rounded MT Bold" pitchFamily="34" charset="0"/>
            </a:endParaRPr>
          </a:p>
        </p:txBody>
      </p:sp>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304800" y="304800"/>
            <a:ext cx="1352880" cy="456120"/>
          </a:xfrm>
          <a:prstGeom prst="rect">
            <a:avLst/>
          </a:prstGeom>
          <a:ln>
            <a:noFill/>
          </a:ln>
        </p:spPr>
      </p:pic>
      <p:sp>
        <p:nvSpPr>
          <p:cNvPr id="3" name="TextBox 2"/>
          <p:cNvSpPr txBox="1"/>
          <p:nvPr/>
        </p:nvSpPr>
        <p:spPr>
          <a:xfrm>
            <a:off x="4038600" y="1460242"/>
            <a:ext cx="4799520" cy="5016758"/>
          </a:xfrm>
          <a:prstGeom prst="rect">
            <a:avLst/>
          </a:prstGeom>
          <a:noFill/>
        </p:spPr>
        <p:txBody>
          <a:bodyPr wrap="square" rtlCol="0">
            <a:spAutoFit/>
          </a:bodyPr>
          <a:lstStyle/>
          <a:p>
            <a:endParaRPr lang="en-US" sz="2000" dirty="0"/>
          </a:p>
          <a:p>
            <a:pPr marL="800100" lvl="1" indent="-342900">
              <a:buFont typeface="Arial" pitchFamily="34" charset="0"/>
              <a:buChar char="•"/>
            </a:pPr>
            <a:r>
              <a:rPr lang="en-US" sz="2000" b="1" dirty="0" smtClean="0"/>
              <a:t>Computer vision</a:t>
            </a:r>
          </a:p>
          <a:p>
            <a:pPr marL="1257300" lvl="2" indent="-342900">
              <a:buFont typeface="Courier New" pitchFamily="49" charset="0"/>
              <a:buChar char="o"/>
            </a:pPr>
            <a:r>
              <a:rPr lang="en-US" sz="2000" dirty="0" smtClean="0"/>
              <a:t>Image </a:t>
            </a:r>
            <a:r>
              <a:rPr lang="en-US" sz="2000" dirty="0"/>
              <a:t>Classification</a:t>
            </a:r>
          </a:p>
          <a:p>
            <a:pPr marL="1257300" lvl="2" indent="-342900">
              <a:buFont typeface="Courier New" pitchFamily="49" charset="0"/>
              <a:buChar char="o"/>
            </a:pPr>
            <a:r>
              <a:rPr lang="en-US" sz="2000" dirty="0"/>
              <a:t>Facial recognition technology</a:t>
            </a:r>
          </a:p>
          <a:p>
            <a:pPr marL="1257300" lvl="2" indent="-342900">
              <a:buFont typeface="Courier New" pitchFamily="49" charset="0"/>
              <a:buChar char="o"/>
            </a:pPr>
            <a:r>
              <a:rPr lang="en-US" sz="2000" dirty="0"/>
              <a:t>Optical character recognition</a:t>
            </a:r>
          </a:p>
          <a:p>
            <a:pPr marL="800100" lvl="1" indent="-342900">
              <a:buFont typeface="Arial" pitchFamily="34" charset="0"/>
              <a:buChar char="•"/>
            </a:pPr>
            <a:r>
              <a:rPr lang="en-US" sz="2000" b="1" dirty="0" smtClean="0"/>
              <a:t>Natural language Processing</a:t>
            </a:r>
          </a:p>
          <a:p>
            <a:pPr marL="1257300" lvl="2" indent="-342900">
              <a:buFont typeface="Courier New" pitchFamily="49" charset="0"/>
              <a:buChar char="o"/>
            </a:pPr>
            <a:r>
              <a:rPr lang="en-US" sz="2000" dirty="0" smtClean="0"/>
              <a:t>Language </a:t>
            </a:r>
            <a:r>
              <a:rPr lang="en-US" sz="2000" dirty="0"/>
              <a:t>Translation</a:t>
            </a:r>
          </a:p>
          <a:p>
            <a:pPr marL="1257300" lvl="2" indent="-342900">
              <a:buFont typeface="Courier New" pitchFamily="49" charset="0"/>
              <a:buChar char="o"/>
            </a:pPr>
            <a:r>
              <a:rPr lang="en-US" sz="2000" dirty="0"/>
              <a:t> Spell check</a:t>
            </a:r>
          </a:p>
          <a:p>
            <a:pPr marL="1257300" lvl="2" indent="-342900">
              <a:buFont typeface="Courier New" pitchFamily="49" charset="0"/>
              <a:buChar char="o"/>
            </a:pPr>
            <a:r>
              <a:rPr lang="en-US" sz="2000" dirty="0"/>
              <a:t> Autocomplete</a:t>
            </a:r>
          </a:p>
          <a:p>
            <a:pPr marL="1257300" lvl="2" indent="-342900">
              <a:buFont typeface="Courier New" pitchFamily="49" charset="0"/>
              <a:buChar char="o"/>
            </a:pPr>
            <a:r>
              <a:rPr lang="en-US" sz="2000" dirty="0"/>
              <a:t> Voice text messaging</a:t>
            </a:r>
          </a:p>
          <a:p>
            <a:pPr marL="1257300" lvl="2" indent="-342900">
              <a:buFont typeface="Courier New" pitchFamily="49" charset="0"/>
              <a:buChar char="o"/>
            </a:pPr>
            <a:r>
              <a:rPr lang="en-US" sz="2000" dirty="0"/>
              <a:t> Spam filters</a:t>
            </a:r>
          </a:p>
          <a:p>
            <a:pPr marL="1257300" lvl="2" indent="-342900">
              <a:buFont typeface="Courier New" pitchFamily="49" charset="0"/>
              <a:buChar char="o"/>
            </a:pPr>
            <a:r>
              <a:rPr lang="en-US" sz="2000" dirty="0"/>
              <a:t> Related keywords on search engines</a:t>
            </a:r>
          </a:p>
          <a:p>
            <a:pPr marL="1257300" lvl="2" indent="-342900">
              <a:buFont typeface="Courier New" pitchFamily="49" charset="0"/>
              <a:buChar char="o"/>
            </a:pPr>
            <a:r>
              <a:rPr lang="en-US" sz="2000" dirty="0"/>
              <a:t> </a:t>
            </a:r>
            <a:r>
              <a:rPr lang="en-US" sz="2000" dirty="0" err="1"/>
              <a:t>Siri</a:t>
            </a:r>
            <a:r>
              <a:rPr lang="en-US" sz="2000" dirty="0"/>
              <a:t>, </a:t>
            </a:r>
            <a:r>
              <a:rPr lang="en-US" sz="2000" dirty="0" err="1"/>
              <a:t>Alexa</a:t>
            </a:r>
            <a:r>
              <a:rPr lang="en-US" sz="2000" dirty="0"/>
              <a:t>, or Google Assistant</a:t>
            </a:r>
          </a:p>
          <a:p>
            <a:endParaRPr lang="en-US" sz="2000" dirty="0"/>
          </a:p>
        </p:txBody>
      </p:sp>
      <p:sp>
        <p:nvSpPr>
          <p:cNvPr id="4" name="TextBox 3"/>
          <p:cNvSpPr txBox="1"/>
          <p:nvPr/>
        </p:nvSpPr>
        <p:spPr>
          <a:xfrm>
            <a:off x="0" y="1800285"/>
            <a:ext cx="4206240" cy="4524315"/>
          </a:xfrm>
          <a:prstGeom prst="rect">
            <a:avLst/>
          </a:prstGeom>
          <a:noFill/>
        </p:spPr>
        <p:txBody>
          <a:bodyPr wrap="square" rtlCol="0">
            <a:spAutoFit/>
          </a:bodyPr>
          <a:lstStyle/>
          <a:p>
            <a:pPr marL="800100" lvl="1" indent="-342900">
              <a:buFont typeface="Arial" pitchFamily="34" charset="0"/>
              <a:buChar char="•"/>
            </a:pPr>
            <a:r>
              <a:rPr lang="en-US" sz="2100" dirty="0"/>
              <a:t>Recommendation engines</a:t>
            </a:r>
          </a:p>
          <a:p>
            <a:pPr marL="800100" lvl="1" indent="-342900">
              <a:buFont typeface="Arial" pitchFamily="34" charset="0"/>
              <a:buChar char="•"/>
            </a:pPr>
            <a:r>
              <a:rPr lang="en-US" sz="2100" dirty="0"/>
              <a:t>Self-driving </a:t>
            </a:r>
            <a:r>
              <a:rPr lang="en-US" sz="2100" dirty="0" smtClean="0"/>
              <a:t>cars</a:t>
            </a:r>
          </a:p>
          <a:p>
            <a:pPr marL="800100" lvl="1" indent="-342900">
              <a:buFont typeface="Arial" pitchFamily="34" charset="0"/>
              <a:buChar char="•"/>
            </a:pPr>
            <a:r>
              <a:rPr lang="en-US" sz="2100" dirty="0" smtClean="0"/>
              <a:t>News classification</a:t>
            </a:r>
          </a:p>
          <a:p>
            <a:pPr marL="800100" lvl="1" indent="-342900">
              <a:buFont typeface="Arial" pitchFamily="34" charset="0"/>
              <a:buChar char="•"/>
            </a:pPr>
            <a:r>
              <a:rPr lang="en-US" sz="2100" dirty="0" smtClean="0"/>
              <a:t>Sensor Networks</a:t>
            </a:r>
          </a:p>
          <a:p>
            <a:pPr marL="800100" lvl="1" indent="-342900">
              <a:buFont typeface="Arial" pitchFamily="34" charset="0"/>
              <a:buChar char="•"/>
            </a:pPr>
            <a:r>
              <a:rPr lang="en-US" sz="2100" dirty="0" smtClean="0"/>
              <a:t>Predictive maintenance</a:t>
            </a:r>
          </a:p>
          <a:p>
            <a:pPr marL="800100" lvl="1" indent="-342900">
              <a:buFont typeface="Arial" pitchFamily="34" charset="0"/>
              <a:buChar char="•"/>
            </a:pPr>
            <a:r>
              <a:rPr lang="en-US" sz="2100" dirty="0" smtClean="0"/>
              <a:t>SPAM classification</a:t>
            </a:r>
          </a:p>
          <a:p>
            <a:pPr marL="800100" lvl="1" indent="-342900">
              <a:buFont typeface="Arial" pitchFamily="34" charset="0"/>
              <a:buChar char="•"/>
            </a:pPr>
            <a:r>
              <a:rPr lang="en-US" sz="2100" dirty="0" smtClean="0"/>
              <a:t>Medical diagnosis</a:t>
            </a:r>
          </a:p>
          <a:p>
            <a:pPr marL="800100" lvl="1" indent="-342900">
              <a:buFont typeface="Arial" pitchFamily="34" charset="0"/>
              <a:buChar char="•"/>
            </a:pPr>
            <a:r>
              <a:rPr lang="en-US" sz="2100" dirty="0" smtClean="0"/>
              <a:t>Credit scoring</a:t>
            </a:r>
          </a:p>
          <a:p>
            <a:pPr marL="800100" lvl="1" indent="-342900">
              <a:buFont typeface="Arial" pitchFamily="34" charset="0"/>
              <a:buChar char="•"/>
            </a:pPr>
            <a:r>
              <a:rPr lang="en-US" sz="2100" dirty="0" smtClean="0"/>
              <a:t>Fraud detection</a:t>
            </a:r>
          </a:p>
          <a:p>
            <a:pPr marL="800100" lvl="1" indent="-342900">
              <a:buFont typeface="Arial" pitchFamily="34" charset="0"/>
              <a:buChar char="•"/>
            </a:pPr>
            <a:r>
              <a:rPr lang="en-US" sz="2100" dirty="0" smtClean="0"/>
              <a:t>Market segmentation</a:t>
            </a:r>
          </a:p>
          <a:p>
            <a:pPr marL="800100" lvl="1" indent="-342900">
              <a:buFont typeface="Arial" pitchFamily="34" charset="0"/>
              <a:buChar char="•"/>
            </a:pPr>
            <a:r>
              <a:rPr lang="en-US" sz="2100" dirty="0" smtClean="0"/>
              <a:t>Google page ranking</a:t>
            </a:r>
          </a:p>
          <a:p>
            <a:pPr marL="800100" lvl="1" indent="-342900">
              <a:buFont typeface="Arial" pitchFamily="34" charset="0"/>
              <a:buChar char="•"/>
            </a:pPr>
            <a:r>
              <a:rPr lang="en-US" sz="2100" dirty="0"/>
              <a:t>C</a:t>
            </a:r>
            <a:r>
              <a:rPr lang="en-US" sz="2100" dirty="0" smtClean="0"/>
              <a:t>ollaborative </a:t>
            </a:r>
            <a:r>
              <a:rPr lang="en-US" sz="2100" dirty="0" smtClean="0"/>
              <a:t>filtering</a:t>
            </a:r>
          </a:p>
          <a:p>
            <a:pPr marL="800100" lvl="1" indent="-342900">
              <a:buFont typeface="Arial" pitchFamily="34" charset="0"/>
              <a:buChar char="•"/>
            </a:pPr>
            <a:r>
              <a:rPr lang="en-US" sz="2100" dirty="0"/>
              <a:t>N</a:t>
            </a:r>
            <a:r>
              <a:rPr lang="en-US" sz="2100" dirty="0" smtClean="0"/>
              <a:t>amed </a:t>
            </a:r>
            <a:r>
              <a:rPr lang="en-US" sz="2100" dirty="0" smtClean="0"/>
              <a:t>entity recognition</a:t>
            </a:r>
            <a:endParaRPr lang="en-US" sz="2100" dirty="0"/>
          </a:p>
          <a:p>
            <a:pPr marL="285750" indent="-285750">
              <a:buFont typeface="Arial" pitchFamily="34" charset="0"/>
              <a:buChar char="•"/>
            </a:pPr>
            <a:endParaRPr lang="en-US" sz="1500" dirty="0"/>
          </a:p>
        </p:txBody>
      </p:sp>
    </p:spTree>
    <p:extLst>
      <p:ext uri="{BB962C8B-B14F-4D97-AF65-F5344CB8AC3E}">
        <p14:creationId xmlns:p14="http://schemas.microsoft.com/office/powerpoint/2010/main" val="345808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304800" y="304800"/>
            <a:ext cx="1352880" cy="456120"/>
          </a:xfrm>
          <a:prstGeom prst="rect">
            <a:avLst/>
          </a:prstGeom>
          <a:ln>
            <a:noFill/>
          </a:ln>
        </p:spPr>
      </p:pic>
      <p:sp>
        <p:nvSpPr>
          <p:cNvPr id="9" name="Title 1"/>
          <p:cNvSpPr>
            <a:spLocks noGrp="1"/>
          </p:cNvSpPr>
          <p:nvPr/>
        </p:nvSpPr>
        <p:spPr>
          <a:xfrm>
            <a:off x="304800" y="1143000"/>
            <a:ext cx="607073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dirty="0" smtClean="0">
                <a:solidFill>
                  <a:schemeClr val="tx2">
                    <a:lumMod val="60000"/>
                    <a:lumOff val="40000"/>
                  </a:schemeClr>
                </a:solidFill>
              </a:rPr>
              <a:t>Machine Learning is..</a:t>
            </a:r>
            <a:endParaRPr lang="en-US" dirty="0">
              <a:solidFill>
                <a:schemeClr val="tx2">
                  <a:lumMod val="60000"/>
                  <a:lumOff val="40000"/>
                </a:schemeClr>
              </a:solidFill>
            </a:endParaRPr>
          </a:p>
        </p:txBody>
      </p:sp>
      <p:sp>
        <p:nvSpPr>
          <p:cNvPr id="10" name="Rectangle 9"/>
          <p:cNvSpPr/>
          <p:nvPr/>
        </p:nvSpPr>
        <p:spPr>
          <a:xfrm>
            <a:off x="413806" y="2667000"/>
            <a:ext cx="8294287" cy="373948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000" dirty="0"/>
              <a:t>Field of study that gives computers the ability to learn without being explicitly programmed</a:t>
            </a:r>
            <a:r>
              <a:rPr lang="en-US" sz="2000" dirty="0" smtClean="0"/>
              <a:t>. </a:t>
            </a:r>
            <a:r>
              <a:rPr lang="en-US" sz="2000" i="1" dirty="0" smtClean="0"/>
              <a:t>~ </a:t>
            </a:r>
            <a:r>
              <a:rPr lang="en-US" sz="2000" b="1" dirty="0" smtClean="0">
                <a:hlinkClick r:id="rId3"/>
              </a:rPr>
              <a:t>Arthur</a:t>
            </a:r>
            <a:r>
              <a:rPr lang="en-US" sz="2000" b="1" dirty="0">
                <a:hlinkClick r:id="rId3"/>
              </a:rPr>
              <a:t> Samuel</a:t>
            </a:r>
            <a:r>
              <a:rPr lang="en-US" sz="2000" b="1" dirty="0"/>
              <a:t>'s definition from </a:t>
            </a:r>
            <a:r>
              <a:rPr lang="en-US" sz="2000" b="1" dirty="0" smtClean="0"/>
              <a:t>1959</a:t>
            </a:r>
          </a:p>
          <a:p>
            <a:pPr marL="342900" indent="-342900">
              <a:buFont typeface="Arial" pitchFamily="34" charset="0"/>
              <a:buChar char="•"/>
            </a:pPr>
            <a:endParaRPr lang="en-US" sz="2000" dirty="0" smtClean="0"/>
          </a:p>
          <a:p>
            <a:pPr marL="285750" indent="-285750">
              <a:buFont typeface="Arial" pitchFamily="34" charset="0"/>
              <a:buChar char="•"/>
            </a:pPr>
            <a:r>
              <a:rPr lang="tr-TR" sz="2000" dirty="0"/>
              <a:t>Machine learning is programming computers to optimize a performance criterion using example data or past experience</a:t>
            </a:r>
            <a:r>
              <a:rPr lang="tr-TR" sz="2000" dirty="0" smtClean="0"/>
              <a:t>.</a:t>
            </a:r>
            <a:endParaRPr lang="en-US" sz="2000" dirty="0" smtClean="0"/>
          </a:p>
          <a:p>
            <a:r>
              <a:rPr lang="en-US" sz="2000" dirty="0"/>
              <a:t>	</a:t>
            </a:r>
            <a:r>
              <a:rPr lang="en-US" sz="2000" dirty="0" smtClean="0"/>
              <a:t>					</a:t>
            </a:r>
            <a:r>
              <a:rPr lang="en-US" sz="2000" dirty="0" smtClean="0"/>
              <a:t>~</a:t>
            </a:r>
            <a:r>
              <a:rPr lang="tr-TR" sz="2000" dirty="0" smtClean="0">
                <a:solidFill>
                  <a:schemeClr val="tx2"/>
                </a:solidFill>
              </a:rPr>
              <a:t> </a:t>
            </a:r>
            <a:r>
              <a:rPr lang="tr-TR" sz="2000" b="1" dirty="0"/>
              <a:t>Ethem </a:t>
            </a:r>
            <a:r>
              <a:rPr lang="tr-TR" sz="2000" b="1" dirty="0"/>
              <a:t>Alpaydin</a:t>
            </a:r>
            <a:endParaRPr lang="en-US" sz="2000" b="1" dirty="0"/>
          </a:p>
          <a:p>
            <a:pPr marL="342900" indent="-342900">
              <a:buFont typeface="Arial" pitchFamily="34" charset="0"/>
              <a:buChar char="•"/>
            </a:pPr>
            <a:endParaRPr lang="en-US" sz="2000" dirty="0"/>
          </a:p>
          <a:p>
            <a:pPr marL="342900" indent="-342900">
              <a:buFont typeface="Arial" pitchFamily="34" charset="0"/>
              <a:buChar char="•"/>
            </a:pPr>
            <a:r>
              <a:rPr lang="en-US" sz="2000" dirty="0" smtClean="0"/>
              <a:t>Well </a:t>
            </a:r>
            <a:r>
              <a:rPr lang="en-US" sz="2000" dirty="0"/>
              <a:t>posed Learning Problem: A computer program is said to learn from experience E with respect to some task T and some performance measure P, if its performance on T, as measured by P, improves with experience </a:t>
            </a:r>
            <a:r>
              <a:rPr lang="en-US" sz="2000" dirty="0" smtClean="0"/>
              <a:t>			~ </a:t>
            </a:r>
            <a:r>
              <a:rPr lang="en-US" sz="2000" b="1" dirty="0">
                <a:hlinkClick r:id="rId4"/>
              </a:rPr>
              <a:t>Tom </a:t>
            </a:r>
            <a:r>
              <a:rPr lang="en-US" sz="2000" b="1" dirty="0" smtClean="0">
                <a:hlinkClick r:id="rId4"/>
              </a:rPr>
              <a:t>Mitchell</a:t>
            </a:r>
            <a:r>
              <a:rPr lang="en-US" sz="2000" b="1" dirty="0" smtClean="0"/>
              <a:t> 1998</a:t>
            </a:r>
          </a:p>
          <a:p>
            <a:pPr marL="342900" indent="-342900">
              <a:buFont typeface="Arial" pitchFamily="34" charset="0"/>
              <a:buChar char="•"/>
            </a:pPr>
            <a:endParaRPr lang="en-US" sz="1700" dirty="0" smtClean="0"/>
          </a:p>
        </p:txBody>
      </p:sp>
      <p:pic>
        <p:nvPicPr>
          <p:cNvPr id="11" name="Picture 10"/>
          <p:cNvPicPr>
            <a:picLocks noChangeAspect="1"/>
          </p:cNvPicPr>
          <p:nvPr/>
        </p:nvPicPr>
        <p:blipFill>
          <a:blip r:embed="rId5"/>
          <a:stretch>
            <a:fillRect/>
          </a:stretch>
        </p:blipFill>
        <p:spPr>
          <a:xfrm>
            <a:off x="6343999" y="291662"/>
            <a:ext cx="2590800" cy="2360880"/>
          </a:xfrm>
          <a:prstGeom prst="rect">
            <a:avLst/>
          </a:prstGeom>
        </p:spPr>
      </p:pic>
    </p:spTree>
    <p:extLst>
      <p:ext uri="{BB962C8B-B14F-4D97-AF65-F5344CB8AC3E}">
        <p14:creationId xmlns:p14="http://schemas.microsoft.com/office/powerpoint/2010/main" val="14085299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291587" y="258511"/>
            <a:ext cx="1352880" cy="456120"/>
          </a:xfrm>
          <a:prstGeom prst="rect">
            <a:avLst/>
          </a:prstGeom>
          <a:ln>
            <a:noFill/>
          </a:ln>
        </p:spPr>
      </p:pic>
      <p:sp>
        <p:nvSpPr>
          <p:cNvPr id="9" name="Title 1"/>
          <p:cNvSpPr>
            <a:spLocks noGrp="1"/>
          </p:cNvSpPr>
          <p:nvPr/>
        </p:nvSpPr>
        <p:spPr>
          <a:xfrm>
            <a:off x="4323076" y="486571"/>
            <a:ext cx="4572000" cy="7239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3200" b="1" dirty="0" smtClean="0">
                <a:solidFill>
                  <a:schemeClr val="bg1"/>
                </a:solidFill>
              </a:rPr>
              <a:t>Machine Learning is…</a:t>
            </a:r>
          </a:p>
          <a:p>
            <a:endParaRPr lang="en-US" sz="3200" b="1" dirty="0" smtClean="0">
              <a:solidFill>
                <a:schemeClr val="bg1"/>
              </a:solidFill>
            </a:endParaRPr>
          </a:p>
        </p:txBody>
      </p:sp>
      <p:sp>
        <p:nvSpPr>
          <p:cNvPr id="2" name="Rectangle 1"/>
          <p:cNvSpPr/>
          <p:nvPr/>
        </p:nvSpPr>
        <p:spPr>
          <a:xfrm>
            <a:off x="604516" y="2133600"/>
            <a:ext cx="7848600" cy="3477875"/>
          </a:xfrm>
          <a:prstGeom prst="rect">
            <a:avLst/>
          </a:prstGeom>
        </p:spPr>
        <p:txBody>
          <a:bodyPr wrap="square">
            <a:spAutoFit/>
          </a:bodyPr>
          <a:lstStyle/>
          <a:p>
            <a:r>
              <a:rPr lang="en-US" sz="2000" b="1" i="1" dirty="0"/>
              <a:t>The Broad</a:t>
            </a:r>
            <a:r>
              <a:rPr lang="en-US" sz="2000" b="1" dirty="0"/>
              <a:t>: </a:t>
            </a:r>
            <a:r>
              <a:rPr lang="en-US" sz="2000" dirty="0"/>
              <a:t>Machine Learning is the process of predicting things, usually based on what they’ve done in the past</a:t>
            </a:r>
            <a:r>
              <a:rPr lang="en-US" sz="2000" dirty="0" smtClean="0"/>
              <a:t>.</a:t>
            </a:r>
          </a:p>
          <a:p>
            <a:endParaRPr lang="en-US" sz="2000" dirty="0"/>
          </a:p>
          <a:p>
            <a:r>
              <a:rPr lang="en-US" sz="2000" b="1" i="1" dirty="0"/>
              <a:t>The Practical</a:t>
            </a:r>
            <a:r>
              <a:rPr lang="en-US" sz="2000" b="1" dirty="0"/>
              <a:t>: </a:t>
            </a:r>
            <a:r>
              <a:rPr lang="en-US" sz="2000" dirty="0"/>
              <a:t>Machine Learning tries to find relationships in your data that can help you predict what will happen next</a:t>
            </a:r>
            <a:r>
              <a:rPr lang="en-US" sz="2000" dirty="0" smtClean="0"/>
              <a:t>.</a:t>
            </a:r>
          </a:p>
          <a:p>
            <a:endParaRPr lang="en-US" sz="2000" dirty="0"/>
          </a:p>
          <a:p>
            <a:r>
              <a:rPr lang="en-US" sz="2000" b="1" i="1" dirty="0"/>
              <a:t>The Technical</a:t>
            </a:r>
            <a:r>
              <a:rPr lang="en-US" sz="2000" b="1" dirty="0"/>
              <a:t>: </a:t>
            </a:r>
            <a:r>
              <a:rPr lang="en-US" sz="2000" dirty="0"/>
              <a:t>Machine Learning uses statistical methods to predict the value of a target variable using a set of input data</a:t>
            </a:r>
            <a:r>
              <a:rPr lang="en-US" sz="2000" dirty="0" smtClean="0"/>
              <a:t>.</a:t>
            </a:r>
          </a:p>
          <a:p>
            <a:endParaRPr lang="en-US" sz="2000" dirty="0"/>
          </a:p>
          <a:p>
            <a:r>
              <a:rPr lang="en-US" sz="2000" b="1" i="1" dirty="0"/>
              <a:t>The Mathematical</a:t>
            </a:r>
            <a:r>
              <a:rPr lang="en-US" sz="2000" b="1" dirty="0"/>
              <a:t>: </a:t>
            </a:r>
            <a:r>
              <a:rPr lang="en-US" sz="2000" dirty="0"/>
              <a:t>Machine Learning attempts to predict the value of a variable Y given an input of feature set X.</a:t>
            </a:r>
          </a:p>
        </p:txBody>
      </p:sp>
    </p:spTree>
    <p:extLst>
      <p:ext uri="{BB962C8B-B14F-4D97-AF65-F5344CB8AC3E}">
        <p14:creationId xmlns:p14="http://schemas.microsoft.com/office/powerpoint/2010/main" val="2628395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Title 1"/>
          <p:cNvSpPr txBox="1">
            <a:spLocks/>
          </p:cNvSpPr>
          <p:nvPr/>
        </p:nvSpPr>
        <p:spPr>
          <a:xfrm>
            <a:off x="4846320" y="493620"/>
            <a:ext cx="3810000" cy="534600"/>
          </a:xfrm>
          <a:prstGeom prst="rect">
            <a:avLst/>
          </a:prstGeom>
          <a:ln>
            <a:noFill/>
          </a:ln>
        </p:spPr>
        <p:txBody>
          <a:bodyPr>
            <a:noAutofit/>
          </a:bodyPr>
          <a:lstStyle/>
          <a:p>
            <a:pPr fontAlgn="base"/>
            <a:r>
              <a:rPr lang="en-US" sz="3200" b="1" dirty="0" smtClean="0">
                <a:solidFill>
                  <a:schemeClr val="bg1"/>
                </a:solidFill>
              </a:rPr>
              <a:t>Machine Learning</a:t>
            </a:r>
            <a:endParaRPr lang="en-US" sz="3200" b="1" dirty="0">
              <a:solidFill>
                <a:schemeClr val="bg1"/>
              </a:solidFill>
            </a:endParaRPr>
          </a:p>
        </p:txBody>
      </p:sp>
      <p:pic>
        <p:nvPicPr>
          <p:cNvPr id="10" name="Picture 3"/>
          <p:cNvPicPr/>
          <p:nvPr/>
        </p:nvPicPr>
        <p:blipFill>
          <a:blip r:embed="rId2"/>
          <a:stretch/>
        </p:blipFill>
        <p:spPr>
          <a:xfrm>
            <a:off x="304800" y="304800"/>
            <a:ext cx="1352880" cy="456120"/>
          </a:xfrm>
          <a:prstGeom prst="rect">
            <a:avLst/>
          </a:prstGeom>
          <a:ln>
            <a:noFill/>
          </a:ln>
        </p:spPr>
      </p:pic>
      <p:sp>
        <p:nvSpPr>
          <p:cNvPr id="8" name="Rectangle 3"/>
          <p:cNvSpPr txBox="1">
            <a:spLocks noChangeArrowheads="1"/>
          </p:cNvSpPr>
          <p:nvPr/>
        </p:nvSpPr>
        <p:spPr>
          <a:xfrm>
            <a:off x="228060" y="1905000"/>
            <a:ext cx="8458740" cy="4419600"/>
          </a:xfrm>
          <a:prstGeom prst="rect">
            <a:avLst/>
          </a:prstGeom>
        </p:spPr>
        <p:txBody>
          <a:bodyPr/>
          <a:lstStyle/>
          <a:p>
            <a:pPr marL="342900" indent="-342900">
              <a:lnSpc>
                <a:spcPct val="80000"/>
              </a:lnSpc>
              <a:buFont typeface="Wingdings" pitchFamily="2" charset="2"/>
              <a:buChar char="§"/>
            </a:pPr>
            <a:r>
              <a:rPr lang="en-US" sz="2000" dirty="0" smtClean="0"/>
              <a:t>It is very hard to write programs that solve problems like recognizing a face.</a:t>
            </a:r>
          </a:p>
          <a:p>
            <a:pPr marL="800100" lvl="1" indent="-342900">
              <a:lnSpc>
                <a:spcPct val="80000"/>
              </a:lnSpc>
              <a:buFont typeface="Wingdings" pitchFamily="2" charset="2"/>
              <a:buChar char="ü"/>
            </a:pPr>
            <a:r>
              <a:rPr lang="en-US" sz="2000" dirty="0" smtClean="0">
                <a:solidFill>
                  <a:srgbClr val="00B050"/>
                </a:solidFill>
              </a:rPr>
              <a:t>We don’t know what program to write because we don’t know how our brain does it.</a:t>
            </a:r>
          </a:p>
          <a:p>
            <a:pPr marL="800100" lvl="1" indent="-342900">
              <a:lnSpc>
                <a:spcPct val="80000"/>
              </a:lnSpc>
              <a:buFont typeface="Wingdings" pitchFamily="2" charset="2"/>
              <a:buChar char="ü"/>
            </a:pPr>
            <a:r>
              <a:rPr lang="en-US" sz="2000" dirty="0" smtClean="0">
                <a:solidFill>
                  <a:srgbClr val="00B050"/>
                </a:solidFill>
              </a:rPr>
              <a:t>Even if we had a good idea about how to do it, the program might be horrendously complicated.</a:t>
            </a:r>
          </a:p>
          <a:p>
            <a:pPr marL="800100" lvl="1" indent="-342900">
              <a:lnSpc>
                <a:spcPct val="80000"/>
              </a:lnSpc>
              <a:buFont typeface="Wingdings" pitchFamily="2" charset="2"/>
              <a:buChar char="ü"/>
            </a:pPr>
            <a:endParaRPr lang="en-US" sz="2000" dirty="0" smtClean="0"/>
          </a:p>
          <a:p>
            <a:pPr marL="342900" indent="-342900">
              <a:lnSpc>
                <a:spcPct val="80000"/>
              </a:lnSpc>
              <a:buFont typeface="Wingdings" pitchFamily="2" charset="2"/>
              <a:buChar char="§"/>
            </a:pPr>
            <a:r>
              <a:rPr lang="en-US" sz="2000" dirty="0" smtClean="0"/>
              <a:t>Instead of writing a program by hand, we collect lots of examples that specify the correct output for a given input.</a:t>
            </a:r>
          </a:p>
          <a:p>
            <a:pPr marL="342900" indent="-342900">
              <a:lnSpc>
                <a:spcPct val="80000"/>
              </a:lnSpc>
              <a:buFont typeface="Wingdings" pitchFamily="2" charset="2"/>
              <a:buChar char="§"/>
            </a:pPr>
            <a:endParaRPr lang="en-US" sz="2000" dirty="0" smtClean="0"/>
          </a:p>
          <a:p>
            <a:pPr marL="342900" indent="-342900">
              <a:lnSpc>
                <a:spcPct val="80000"/>
              </a:lnSpc>
              <a:buFont typeface="Wingdings" pitchFamily="2" charset="2"/>
              <a:buChar char="§"/>
            </a:pPr>
            <a:r>
              <a:rPr lang="en-US" sz="2000" dirty="0" smtClean="0"/>
              <a:t>A machine learning algorithm then takes these examples and </a:t>
            </a:r>
            <a:r>
              <a:rPr lang="en-US" sz="2000" b="1" dirty="0" smtClean="0"/>
              <a:t>produces a program</a:t>
            </a:r>
            <a:r>
              <a:rPr lang="en-US" sz="2000" dirty="0" smtClean="0"/>
              <a:t> that does the job.</a:t>
            </a:r>
          </a:p>
          <a:p>
            <a:pPr marL="342900" indent="-342900">
              <a:lnSpc>
                <a:spcPct val="80000"/>
              </a:lnSpc>
              <a:buFont typeface="Wingdings" pitchFamily="2" charset="2"/>
              <a:buChar char="§"/>
            </a:pPr>
            <a:endParaRPr lang="en-US" sz="2000" dirty="0">
              <a:solidFill>
                <a:srgbClr val="00B050"/>
              </a:solidFill>
            </a:endParaRPr>
          </a:p>
          <a:p>
            <a:pPr marL="342900" indent="-342900">
              <a:lnSpc>
                <a:spcPct val="80000"/>
              </a:lnSpc>
              <a:buFont typeface="Wingdings" pitchFamily="2" charset="2"/>
              <a:buChar char="§"/>
            </a:pPr>
            <a:r>
              <a:rPr lang="en-US" sz="2000" dirty="0" smtClean="0"/>
              <a:t>The </a:t>
            </a:r>
            <a:r>
              <a:rPr lang="en-US" sz="2000" b="1" dirty="0"/>
              <a:t>goal of ML is never to make “perfect” guesses</a:t>
            </a:r>
            <a:r>
              <a:rPr lang="en-US" sz="2000" dirty="0"/>
              <a:t>, because ML deals in domains where there is no such thing. The goal is to make guesses that are good enough to be useful. </a:t>
            </a:r>
            <a:endParaRPr lang="en-US" sz="2000" dirty="0" smtClean="0">
              <a:solidFill>
                <a:srgbClr val="00B050"/>
              </a:solidFill>
            </a:endParaRPr>
          </a:p>
          <a:p>
            <a:pPr marL="800100" lvl="1" indent="-342900">
              <a:lnSpc>
                <a:spcPct val="80000"/>
              </a:lnSpc>
              <a:buFont typeface="Wingdings" pitchFamily="2" charset="2"/>
              <a:buChar char="ü"/>
            </a:pPr>
            <a:endParaRPr lang="en-US" dirty="0">
              <a:solidFill>
                <a:srgbClr val="00B050"/>
              </a:solidFill>
            </a:endParaRPr>
          </a:p>
        </p:txBody>
      </p:sp>
    </p:spTree>
    <p:extLst>
      <p:ext uri="{BB962C8B-B14F-4D97-AF65-F5344CB8AC3E}">
        <p14:creationId xmlns:p14="http://schemas.microsoft.com/office/powerpoint/2010/main" val="3352734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txBox="1">
            <a:spLocks noChangeArrowheads="1"/>
          </p:cNvSpPr>
          <p:nvPr/>
        </p:nvSpPr>
        <p:spPr>
          <a:xfrm>
            <a:off x="179388" y="188913"/>
            <a:ext cx="8686800" cy="1143000"/>
          </a:xfrm>
          <a:prstGeom prst="rect">
            <a:avLst/>
          </a:prstGeom>
        </p:spPr>
        <p:txBody>
          <a:bodyPr/>
          <a:lstStyle/>
          <a:p>
            <a:endParaRPr lang="en-US" sz="3200" dirty="0">
              <a:solidFill>
                <a:srgbClr val="009900"/>
              </a:solidFill>
            </a:endParaRPr>
          </a:p>
        </p:txBody>
      </p:sp>
      <p:pic>
        <p:nvPicPr>
          <p:cNvPr id="20" name="Picture 3" descr="close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1268413"/>
            <a:ext cx="730250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4"/>
          <p:cNvSpPr>
            <a:spLocks noChangeArrowheads="1"/>
          </p:cNvSpPr>
          <p:nvPr/>
        </p:nvSpPr>
        <p:spPr bwMode="auto">
          <a:xfrm>
            <a:off x="792163" y="2565400"/>
            <a:ext cx="5219700" cy="827088"/>
          </a:xfrm>
          <a:prstGeom prst="rect">
            <a:avLst/>
          </a:prstGeom>
          <a:solidFill>
            <a:schemeClr val="accent1">
              <a:alpha val="0"/>
            </a:schemeClr>
          </a:solidFill>
          <a:ln w="19050">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6"/>
          <p:cNvSpPr>
            <a:spLocks noChangeArrowheads="1"/>
          </p:cNvSpPr>
          <p:nvPr/>
        </p:nvSpPr>
        <p:spPr bwMode="auto">
          <a:xfrm>
            <a:off x="6731000" y="2565400"/>
            <a:ext cx="7207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7"/>
          <p:cNvSpPr>
            <a:spLocks noChangeArrowheads="1"/>
          </p:cNvSpPr>
          <p:nvPr/>
        </p:nvSpPr>
        <p:spPr bwMode="auto">
          <a:xfrm>
            <a:off x="2339975" y="4762500"/>
            <a:ext cx="1368425" cy="827088"/>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8"/>
          <p:cNvSpPr>
            <a:spLocks noChangeArrowheads="1"/>
          </p:cNvSpPr>
          <p:nvPr/>
        </p:nvSpPr>
        <p:spPr bwMode="auto">
          <a:xfrm>
            <a:off x="827088" y="3681413"/>
            <a:ext cx="720725" cy="827087"/>
          </a:xfrm>
          <a:prstGeom prst="rect">
            <a:avLst/>
          </a:prstGeom>
          <a:solidFill>
            <a:schemeClr val="accent1">
              <a:alpha val="0"/>
            </a:schemeClr>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a:xfrm>
            <a:off x="457200" y="923092"/>
            <a:ext cx="8229600" cy="677108"/>
          </a:xfrm>
          <a:prstGeom prst="rect">
            <a:avLst/>
          </a:prstGeom>
        </p:spPr>
        <p:txBody>
          <a:bodyPr wrap="square">
            <a:spAutoFit/>
          </a:bodyPr>
          <a:lstStyle/>
          <a:p>
            <a:r>
              <a:rPr lang="en-US" dirty="0"/>
              <a:t>A classic example of a task that requires machine learning: It is very hard to say what makes a 2</a:t>
            </a:r>
            <a:r>
              <a:rPr lang="en-US" sz="2000" dirty="0"/>
              <a:t>        </a:t>
            </a:r>
            <a:endParaRPr lang="en-US" sz="2000" dirty="0">
              <a:solidFill>
                <a:srgbClr val="009900"/>
              </a:solidFill>
            </a:endParaRPr>
          </a:p>
        </p:txBody>
      </p:sp>
    </p:spTree>
    <p:extLst>
      <p:ext uri="{BB962C8B-B14F-4D97-AF65-F5344CB8AC3E}">
        <p14:creationId xmlns:p14="http://schemas.microsoft.com/office/powerpoint/2010/main" val="1497379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0" name="Content Placeholder 2"/>
          <p:cNvSpPr txBox="1">
            <a:spLocks/>
          </p:cNvSpPr>
          <p:nvPr/>
        </p:nvSpPr>
        <p:spPr>
          <a:xfrm>
            <a:off x="533400" y="1946785"/>
            <a:ext cx="7924799" cy="4274037"/>
          </a:xfrm>
          <a:prstGeom prst="rect">
            <a:avLst/>
          </a:prstGeom>
        </p:spPr>
        <p:txBody>
          <a:bodyPr>
            <a:noAutofit/>
          </a:bodyPr>
          <a:lstStyle/>
          <a:p>
            <a:pPr algn="just"/>
            <a:r>
              <a:rPr lang="en-US" sz="2000" b="1" i="1" dirty="0" smtClean="0"/>
              <a:t>Machine Learning is the name given to generalizable algorithms that enable a computer to carry out a task by </a:t>
            </a:r>
            <a:r>
              <a:rPr lang="en-US" sz="2000" b="1" i="1" dirty="0" smtClean="0">
                <a:solidFill>
                  <a:schemeClr val="tx2">
                    <a:lumMod val="60000"/>
                    <a:lumOff val="40000"/>
                  </a:schemeClr>
                </a:solidFill>
              </a:rPr>
              <a:t>examining data rather than hard programming. </a:t>
            </a:r>
          </a:p>
          <a:p>
            <a:pPr algn="just"/>
            <a:endParaRPr lang="en-US" sz="2000" b="1" dirty="0" smtClean="0"/>
          </a:p>
          <a:p>
            <a:pPr marL="285750" indent="-285750" algn="just">
              <a:buFont typeface="Wingdings" pitchFamily="2" charset="2"/>
              <a:buChar char="Ø"/>
            </a:pPr>
            <a:r>
              <a:rPr lang="en-US" sz="2000" b="1" dirty="0" smtClean="0"/>
              <a:t>Subfield </a:t>
            </a:r>
            <a:r>
              <a:rPr lang="en-US" sz="2000" b="1" dirty="0" smtClean="0"/>
              <a:t>of computer science </a:t>
            </a:r>
            <a:r>
              <a:rPr lang="en-US" sz="2000" dirty="0" smtClean="0"/>
              <a:t>and artificial intelligence </a:t>
            </a:r>
            <a:endParaRPr lang="en-US" sz="2000" dirty="0" smtClean="0"/>
          </a:p>
          <a:p>
            <a:pPr marL="285750" indent="-285750" algn="just">
              <a:buFont typeface="Wingdings" pitchFamily="2" charset="2"/>
              <a:buChar char="Ø"/>
            </a:pPr>
            <a:endParaRPr lang="en-US" sz="2000" dirty="0" smtClean="0"/>
          </a:p>
          <a:p>
            <a:pPr marL="285750" indent="-285750" algn="just">
              <a:buFont typeface="Wingdings" pitchFamily="2" charset="2"/>
              <a:buChar char="Ø"/>
            </a:pPr>
            <a:r>
              <a:rPr lang="en-US" sz="2000" b="1" dirty="0" smtClean="0"/>
              <a:t>Learn </a:t>
            </a:r>
            <a:r>
              <a:rPr lang="en-US" sz="2000" b="1" dirty="0" smtClean="0"/>
              <a:t>from data </a:t>
            </a:r>
            <a:r>
              <a:rPr lang="en-US" sz="2000" dirty="0" smtClean="0"/>
              <a:t>and help in </a:t>
            </a:r>
            <a:r>
              <a:rPr lang="en-US" sz="2000" b="1" dirty="0" smtClean="0"/>
              <a:t>making decisions and predictions </a:t>
            </a:r>
            <a:r>
              <a:rPr lang="en-US" sz="2000" dirty="0" smtClean="0"/>
              <a:t>based on that learning.  </a:t>
            </a:r>
            <a:endParaRPr lang="en-US" sz="2000" dirty="0" smtClean="0"/>
          </a:p>
          <a:p>
            <a:pPr marL="285750" indent="-285750" algn="just">
              <a:buFont typeface="Wingdings" pitchFamily="2" charset="2"/>
              <a:buChar char="Ø"/>
            </a:pPr>
            <a:endParaRPr lang="en-US" sz="2000" dirty="0" smtClean="0"/>
          </a:p>
          <a:p>
            <a:pPr marL="285750" indent="-285750" algn="just">
              <a:buFont typeface="Wingdings" pitchFamily="2" charset="2"/>
              <a:buChar char="Ø"/>
            </a:pPr>
            <a:r>
              <a:rPr lang="en-US" sz="2000" b="1" dirty="0" smtClean="0"/>
              <a:t>Data-driven </a:t>
            </a:r>
            <a:r>
              <a:rPr lang="en-US" sz="2000" b="1" dirty="0" smtClean="0"/>
              <a:t>decisions </a:t>
            </a:r>
            <a:r>
              <a:rPr lang="en-US" sz="2000" dirty="0" smtClean="0"/>
              <a:t>rather than being explicitly programmed to carry out a certain task. </a:t>
            </a:r>
          </a:p>
          <a:p>
            <a:pPr marL="285750" indent="-285750" algn="just">
              <a:buFont typeface="Wingdings" pitchFamily="2" charset="2"/>
              <a:buChar char="Ø"/>
            </a:pPr>
            <a:endParaRPr lang="en-US" sz="2000" dirty="0" smtClean="0"/>
          </a:p>
          <a:p>
            <a:pPr marL="285750" indent="-285750" algn="just">
              <a:buFont typeface="Wingdings" pitchFamily="2" charset="2"/>
              <a:buChar char="Ø"/>
            </a:pPr>
            <a:r>
              <a:rPr lang="en-US" sz="2000" b="1" dirty="0" smtClean="0"/>
              <a:t>Math provides models</a:t>
            </a:r>
            <a:r>
              <a:rPr lang="en-US" sz="2000" dirty="0" smtClean="0"/>
              <a:t>; understand their relationships and apply them to real-world objects.</a:t>
            </a:r>
            <a:endParaRPr lang="en-US" sz="2000" dirty="0"/>
          </a:p>
        </p:txBody>
      </p:sp>
      <p:sp>
        <p:nvSpPr>
          <p:cNvPr id="12" name="Title 1"/>
          <p:cNvSpPr txBox="1">
            <a:spLocks/>
          </p:cNvSpPr>
          <p:nvPr/>
        </p:nvSpPr>
        <p:spPr>
          <a:xfrm>
            <a:off x="4191000" y="349320"/>
            <a:ext cx="4267200" cy="534600"/>
          </a:xfrm>
          <a:prstGeom prst="rect">
            <a:avLst/>
          </a:prstGeom>
          <a:ln>
            <a:noFill/>
          </a:ln>
        </p:spPr>
        <p:txBody>
          <a:bodyPr>
            <a:noAutofit/>
          </a:bodyPr>
          <a:lstStyle/>
          <a:p>
            <a:pPr algn="r" fontAlgn="base"/>
            <a:r>
              <a:rPr lang="en-US" sz="3600" b="1" dirty="0" smtClean="0">
                <a:solidFill>
                  <a:schemeClr val="bg1"/>
                </a:solidFill>
              </a:rPr>
              <a:t>Machine Learning</a:t>
            </a:r>
            <a:endParaRPr lang="en-US" sz="3600" b="1" dirty="0">
              <a:solidFill>
                <a:schemeClr val="bg1"/>
              </a:solidFill>
            </a:endParaRPr>
          </a:p>
        </p:txBody>
      </p:sp>
      <p:pic>
        <p:nvPicPr>
          <p:cNvPr id="13" name="Picture 3"/>
          <p:cNvPicPr/>
          <p:nvPr/>
        </p:nvPicPr>
        <p:blipFill>
          <a:blip r:embed="rId2"/>
          <a:stretch/>
        </p:blipFill>
        <p:spPr>
          <a:xfrm>
            <a:off x="304800" y="304800"/>
            <a:ext cx="1352880" cy="456120"/>
          </a:xfrm>
          <a:prstGeom prst="rect">
            <a:avLst/>
          </a:prstGeom>
          <a:ln>
            <a:noFill/>
          </a:ln>
        </p:spPr>
      </p:pic>
    </p:spTree>
    <p:extLst>
      <p:ext uri="{BB962C8B-B14F-4D97-AF65-F5344CB8AC3E}">
        <p14:creationId xmlns:p14="http://schemas.microsoft.com/office/powerpoint/2010/main" val="28839610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1" name="Picture 10"/>
          <p:cNvPicPr>
            <a:picLocks noChangeAspect="1"/>
          </p:cNvPicPr>
          <p:nvPr/>
        </p:nvPicPr>
        <p:blipFill>
          <a:blip r:embed="rId2"/>
          <a:stretch>
            <a:fillRect/>
          </a:stretch>
        </p:blipFill>
        <p:spPr>
          <a:xfrm>
            <a:off x="457200" y="1600200"/>
            <a:ext cx="7735614" cy="4876800"/>
          </a:xfrm>
          <a:prstGeom prst="rect">
            <a:avLst/>
          </a:prstGeom>
        </p:spPr>
      </p:pic>
      <p:sp>
        <p:nvSpPr>
          <p:cNvPr id="12" name="Title 1"/>
          <p:cNvSpPr txBox="1">
            <a:spLocks/>
          </p:cNvSpPr>
          <p:nvPr/>
        </p:nvSpPr>
        <p:spPr>
          <a:xfrm>
            <a:off x="4191000" y="349320"/>
            <a:ext cx="4267200" cy="534600"/>
          </a:xfrm>
          <a:prstGeom prst="rect">
            <a:avLst/>
          </a:prstGeom>
          <a:ln>
            <a:noFill/>
          </a:ln>
        </p:spPr>
        <p:txBody>
          <a:bodyPr>
            <a:noAutofit/>
          </a:bodyPr>
          <a:lstStyle/>
          <a:p>
            <a:pPr algn="r" fontAlgn="base"/>
            <a:r>
              <a:rPr lang="en-US" sz="3600" b="1" dirty="0" smtClean="0">
                <a:solidFill>
                  <a:schemeClr val="bg1"/>
                </a:solidFill>
              </a:rPr>
              <a:t>Machine Learning</a:t>
            </a:r>
            <a:endParaRPr lang="en-US" sz="3600" b="1" dirty="0">
              <a:solidFill>
                <a:schemeClr val="bg1"/>
              </a:solidFill>
            </a:endParaRPr>
          </a:p>
        </p:txBody>
      </p:sp>
      <p:pic>
        <p:nvPicPr>
          <p:cNvPr id="13" name="Picture 3"/>
          <p:cNvPicPr/>
          <p:nvPr/>
        </p:nvPicPr>
        <p:blipFill>
          <a:blip r:embed="rId3"/>
          <a:stretch/>
        </p:blipFill>
        <p:spPr>
          <a:xfrm>
            <a:off x="304800" y="304800"/>
            <a:ext cx="1352880" cy="456120"/>
          </a:xfrm>
          <a:prstGeom prst="rect">
            <a:avLst/>
          </a:prstGeom>
          <a:ln>
            <a:noFill/>
          </a:ln>
        </p:spPr>
      </p:pic>
    </p:spTree>
    <p:extLst>
      <p:ext uri="{BB962C8B-B14F-4D97-AF65-F5344CB8AC3E}">
        <p14:creationId xmlns:p14="http://schemas.microsoft.com/office/powerpoint/2010/main" val="1480961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0" name="Picture 3"/>
          <p:cNvPicPr/>
          <p:nvPr/>
        </p:nvPicPr>
        <p:blipFill>
          <a:blip r:embed="rId2"/>
          <a:stretch/>
        </p:blipFill>
        <p:spPr>
          <a:xfrm>
            <a:off x="304800" y="304800"/>
            <a:ext cx="1352880" cy="456120"/>
          </a:xfrm>
          <a:prstGeom prst="rect">
            <a:avLst/>
          </a:prstGeom>
          <a:ln>
            <a:noFill/>
          </a:ln>
        </p:spPr>
      </p:pic>
      <p:sp>
        <p:nvSpPr>
          <p:cNvPr id="25" name="Rectangle 3"/>
          <p:cNvSpPr txBox="1">
            <a:spLocks noChangeArrowheads="1"/>
          </p:cNvSpPr>
          <p:nvPr/>
        </p:nvSpPr>
        <p:spPr>
          <a:xfrm>
            <a:off x="444062" y="990600"/>
            <a:ext cx="8305800" cy="5181600"/>
          </a:xfrm>
          <a:prstGeom prst="rect">
            <a:avLst/>
          </a:prstGeom>
        </p:spPr>
        <p:txBody>
          <a:bodyPr/>
          <a:lstStyle/>
          <a:p>
            <a:r>
              <a:rPr lang="en-US" b="1" dirty="0" smtClean="0">
                <a:solidFill>
                  <a:schemeClr val="accent2"/>
                </a:solidFill>
              </a:rPr>
              <a:t>  </a:t>
            </a:r>
            <a:r>
              <a:rPr lang="en-US" b="1" dirty="0" smtClean="0">
                <a:solidFill>
                  <a:schemeClr val="tx2">
                    <a:lumMod val="60000"/>
                    <a:lumOff val="40000"/>
                  </a:schemeClr>
                </a:solidFill>
              </a:rPr>
              <a:t>Traditional Programming</a:t>
            </a:r>
          </a:p>
          <a:p>
            <a:endParaRPr lang="en-US" dirty="0" smtClean="0"/>
          </a:p>
          <a:p>
            <a:endParaRPr lang="en-US" dirty="0" smtClean="0"/>
          </a:p>
          <a:p>
            <a:endParaRPr lang="en-US" dirty="0" smtClean="0"/>
          </a:p>
          <a:p>
            <a:endParaRPr lang="en-US" b="1" dirty="0" smtClean="0">
              <a:solidFill>
                <a:schemeClr val="accent2"/>
              </a:solidFill>
            </a:endParaRPr>
          </a:p>
          <a:p>
            <a:r>
              <a:rPr lang="en-US" b="1" dirty="0" smtClean="0">
                <a:solidFill>
                  <a:schemeClr val="accent2"/>
                </a:solidFill>
              </a:rPr>
              <a:t>  </a:t>
            </a:r>
          </a:p>
          <a:p>
            <a:endParaRPr lang="en-US" b="1" dirty="0">
              <a:solidFill>
                <a:schemeClr val="accent2"/>
              </a:solidFill>
            </a:endParaRPr>
          </a:p>
          <a:p>
            <a:endParaRPr lang="en-US" b="1" dirty="0" smtClean="0">
              <a:solidFill>
                <a:schemeClr val="accent2"/>
              </a:solidFill>
            </a:endParaRPr>
          </a:p>
          <a:p>
            <a:endParaRPr lang="en-US" b="1" dirty="0">
              <a:solidFill>
                <a:schemeClr val="accent2"/>
              </a:solidFill>
            </a:endParaRPr>
          </a:p>
          <a:p>
            <a:endParaRPr lang="en-US" b="1" dirty="0" smtClean="0">
              <a:solidFill>
                <a:schemeClr val="accent2"/>
              </a:solidFill>
            </a:endParaRPr>
          </a:p>
          <a:p>
            <a:r>
              <a:rPr lang="en-US" b="1" dirty="0" smtClean="0">
                <a:solidFill>
                  <a:schemeClr val="accent2"/>
                </a:solidFill>
              </a:rPr>
              <a:t>     </a:t>
            </a:r>
            <a:r>
              <a:rPr lang="en-US" b="1" dirty="0" smtClean="0">
                <a:solidFill>
                  <a:schemeClr val="tx2">
                    <a:lumMod val="60000"/>
                    <a:lumOff val="40000"/>
                  </a:schemeClr>
                </a:solidFill>
              </a:rPr>
              <a:t>Machine Learning</a:t>
            </a:r>
            <a:endParaRPr lang="en-US" b="1" dirty="0">
              <a:solidFill>
                <a:schemeClr val="tx2">
                  <a:lumMod val="60000"/>
                  <a:lumOff val="40000"/>
                </a:schemeClr>
              </a:solidFill>
            </a:endParaRPr>
          </a:p>
        </p:txBody>
      </p:sp>
      <p:sp>
        <p:nvSpPr>
          <p:cNvPr id="26" name="Rectangle 4"/>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200"/>
              <a:t>Computer</a:t>
            </a:r>
          </a:p>
        </p:txBody>
      </p:sp>
      <p:sp>
        <p:nvSpPr>
          <p:cNvPr id="27" name="Line 6"/>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7"/>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8"/>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Text Box 10"/>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t>Data</a:t>
            </a:r>
          </a:p>
        </p:txBody>
      </p:sp>
      <p:sp>
        <p:nvSpPr>
          <p:cNvPr id="31" name="Text Box 11"/>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dirty="0"/>
              <a:t>Program</a:t>
            </a:r>
          </a:p>
        </p:txBody>
      </p:sp>
      <p:sp>
        <p:nvSpPr>
          <p:cNvPr id="32" name="Text Box 12"/>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t>Output</a:t>
            </a:r>
          </a:p>
        </p:txBody>
      </p:sp>
      <p:sp>
        <p:nvSpPr>
          <p:cNvPr id="33" name="Rectangle 19"/>
          <p:cNvSpPr>
            <a:spLocks noChangeArrowheads="1"/>
          </p:cNvSpPr>
          <p:nvPr/>
        </p:nvSpPr>
        <p:spPr bwMode="auto">
          <a:xfrm>
            <a:off x="3429000" y="44196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200"/>
              <a:t>Computer</a:t>
            </a:r>
          </a:p>
        </p:txBody>
      </p:sp>
      <p:sp>
        <p:nvSpPr>
          <p:cNvPr id="34" name="Line 20"/>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1"/>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2"/>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Text Box 23"/>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t>Data</a:t>
            </a:r>
          </a:p>
        </p:txBody>
      </p:sp>
      <p:sp>
        <p:nvSpPr>
          <p:cNvPr id="38" name="Text Box 24"/>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t>Output</a:t>
            </a:r>
          </a:p>
        </p:txBody>
      </p:sp>
      <p:sp>
        <p:nvSpPr>
          <p:cNvPr id="39" name="Text Box 25"/>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a:t>Program</a:t>
            </a:r>
          </a:p>
        </p:txBody>
      </p:sp>
    </p:spTree>
    <p:extLst>
      <p:ext uri="{BB962C8B-B14F-4D97-AF65-F5344CB8AC3E}">
        <p14:creationId xmlns:p14="http://schemas.microsoft.com/office/powerpoint/2010/main" val="3986172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291587" y="258511"/>
            <a:ext cx="1352880" cy="456120"/>
          </a:xfrm>
          <a:prstGeom prst="rect">
            <a:avLst/>
          </a:prstGeom>
          <a:ln>
            <a:noFill/>
          </a:ln>
        </p:spPr>
      </p:pic>
      <p:sp>
        <p:nvSpPr>
          <p:cNvPr id="9" name="Title 1"/>
          <p:cNvSpPr>
            <a:spLocks noGrp="1"/>
          </p:cNvSpPr>
          <p:nvPr/>
        </p:nvSpPr>
        <p:spPr>
          <a:xfrm>
            <a:off x="304799" y="1143000"/>
            <a:ext cx="8448035" cy="1447800"/>
          </a:xfrm>
          <a:prstGeom prst="rect">
            <a:avLst/>
          </a:prstGeom>
        </p:spPr>
        <p:txBody>
          <a:bodyPr vert="horz" anchor="ctr">
            <a:normAutofit fontScale="47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7600" dirty="0" smtClean="0"/>
              <a:t>Machine Learning is…</a:t>
            </a:r>
          </a:p>
          <a:p>
            <a:endParaRPr lang="en-US" dirty="0" smtClean="0"/>
          </a:p>
          <a:p>
            <a:r>
              <a:rPr lang="en-US" b="1" dirty="0" smtClean="0"/>
              <a:t>ML </a:t>
            </a:r>
            <a:r>
              <a:rPr lang="en-US" b="1" dirty="0"/>
              <a:t>solves problems that cannot be solved by numerical means alone.</a:t>
            </a:r>
            <a:r>
              <a:rPr lang="en-US" dirty="0"/>
              <a:t> </a:t>
            </a:r>
          </a:p>
        </p:txBody>
      </p:sp>
      <p:sp>
        <p:nvSpPr>
          <p:cNvPr id="12" name="Rectangle 11"/>
          <p:cNvSpPr/>
          <p:nvPr/>
        </p:nvSpPr>
        <p:spPr>
          <a:xfrm>
            <a:off x="311348" y="366888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0641" y="4161557"/>
            <a:ext cx="1308346" cy="954107"/>
          </a:xfrm>
          <a:prstGeom prst="rect">
            <a:avLst/>
          </a:prstGeom>
          <a:noFill/>
        </p:spPr>
        <p:txBody>
          <a:bodyPr wrap="none" rtlCol="0">
            <a:spAutoFit/>
          </a:bodyPr>
          <a:lstStyle/>
          <a:p>
            <a:pPr algn="ctr"/>
            <a:r>
              <a:rPr lang="en-US" sz="2800" dirty="0" smtClean="0"/>
              <a:t>Training</a:t>
            </a:r>
          </a:p>
          <a:p>
            <a:pPr algn="ctr"/>
            <a:r>
              <a:rPr lang="en-US" sz="2800" dirty="0" smtClean="0"/>
              <a:t>Data</a:t>
            </a:r>
            <a:endParaRPr lang="en-US" sz="2800" dirty="0"/>
          </a:p>
        </p:txBody>
      </p:sp>
      <p:sp>
        <p:nvSpPr>
          <p:cNvPr id="14" name="TextBox 13"/>
          <p:cNvSpPr txBox="1"/>
          <p:nvPr/>
        </p:nvSpPr>
        <p:spPr>
          <a:xfrm rot="19287826">
            <a:off x="1635262" y="3617859"/>
            <a:ext cx="925078" cy="523220"/>
          </a:xfrm>
          <a:prstGeom prst="rect">
            <a:avLst/>
          </a:prstGeom>
          <a:noFill/>
        </p:spPr>
        <p:txBody>
          <a:bodyPr wrap="none" rtlCol="0">
            <a:spAutoFit/>
          </a:bodyPr>
          <a:lstStyle/>
          <a:p>
            <a:r>
              <a:rPr lang="en-US" sz="2800" dirty="0" smtClean="0"/>
              <a:t>learn</a:t>
            </a:r>
            <a:endParaRPr lang="en-US" sz="2800" dirty="0"/>
          </a:p>
        </p:txBody>
      </p:sp>
      <p:sp>
        <p:nvSpPr>
          <p:cNvPr id="15" name="Oval 14"/>
          <p:cNvSpPr/>
          <p:nvPr/>
        </p:nvSpPr>
        <p:spPr>
          <a:xfrm>
            <a:off x="2498580" y="3979334"/>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extBox 15"/>
          <p:cNvSpPr txBox="1"/>
          <p:nvPr/>
        </p:nvSpPr>
        <p:spPr>
          <a:xfrm>
            <a:off x="2710246" y="4212890"/>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17" name="TextBox 16"/>
          <p:cNvSpPr txBox="1"/>
          <p:nvPr/>
        </p:nvSpPr>
        <p:spPr>
          <a:xfrm>
            <a:off x="526056" y="3048000"/>
            <a:ext cx="710200" cy="461665"/>
          </a:xfrm>
          <a:prstGeom prst="rect">
            <a:avLst/>
          </a:prstGeom>
          <a:noFill/>
        </p:spPr>
        <p:txBody>
          <a:bodyPr wrap="none" rtlCol="0">
            <a:spAutoFit/>
          </a:bodyPr>
          <a:lstStyle/>
          <a:p>
            <a:r>
              <a:rPr lang="en-US" sz="2400" dirty="0" smtClean="0"/>
              <a:t>past</a:t>
            </a:r>
          </a:p>
        </p:txBody>
      </p:sp>
      <p:sp>
        <p:nvSpPr>
          <p:cNvPr id="18" name="Right Arrow 17"/>
          <p:cNvSpPr/>
          <p:nvPr/>
        </p:nvSpPr>
        <p:spPr>
          <a:xfrm>
            <a:off x="1764797" y="435816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p:cNvCxnSpPr/>
          <p:nvPr/>
        </p:nvCxnSpPr>
        <p:spPr>
          <a:xfrm>
            <a:off x="4163678" y="3048000"/>
            <a:ext cx="0" cy="3048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rot="19287826">
            <a:off x="7918460" y="3480368"/>
            <a:ext cx="1194207" cy="523220"/>
          </a:xfrm>
          <a:prstGeom prst="rect">
            <a:avLst/>
          </a:prstGeom>
          <a:noFill/>
        </p:spPr>
        <p:txBody>
          <a:bodyPr wrap="none" rtlCol="0">
            <a:spAutoFit/>
          </a:bodyPr>
          <a:lstStyle/>
          <a:p>
            <a:r>
              <a:rPr lang="en-US" sz="2800" dirty="0" smtClean="0"/>
              <a:t>predict</a:t>
            </a:r>
            <a:endParaRPr lang="en-US" sz="2800" dirty="0"/>
          </a:p>
        </p:txBody>
      </p:sp>
      <p:sp>
        <p:nvSpPr>
          <p:cNvPr id="21" name="Oval 20"/>
          <p:cNvSpPr/>
          <p:nvPr/>
        </p:nvSpPr>
        <p:spPr>
          <a:xfrm>
            <a:off x="6472739" y="3987113"/>
            <a:ext cx="1518033" cy="1354666"/>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p:cNvSpPr txBox="1"/>
          <p:nvPr/>
        </p:nvSpPr>
        <p:spPr>
          <a:xfrm>
            <a:off x="6684405" y="4220669"/>
            <a:ext cx="1306367" cy="830997"/>
          </a:xfrm>
          <a:prstGeom prst="rect">
            <a:avLst/>
          </a:prstGeom>
          <a:noFill/>
        </p:spPr>
        <p:txBody>
          <a:bodyPr wrap="none" rtlCol="0">
            <a:spAutoFit/>
          </a:bodyPr>
          <a:lstStyle/>
          <a:p>
            <a:r>
              <a:rPr lang="en-US" sz="2400" dirty="0" smtClean="0"/>
              <a:t>model/</a:t>
            </a:r>
          </a:p>
          <a:p>
            <a:r>
              <a:rPr lang="en-US" sz="2400" dirty="0" smtClean="0"/>
              <a:t>predictor</a:t>
            </a:r>
            <a:endParaRPr lang="en-US" sz="2400" dirty="0"/>
          </a:p>
        </p:txBody>
      </p:sp>
      <p:sp>
        <p:nvSpPr>
          <p:cNvPr id="23" name="TextBox 22"/>
          <p:cNvSpPr txBox="1"/>
          <p:nvPr/>
        </p:nvSpPr>
        <p:spPr>
          <a:xfrm>
            <a:off x="4573781" y="3048000"/>
            <a:ext cx="902811" cy="461665"/>
          </a:xfrm>
          <a:prstGeom prst="rect">
            <a:avLst/>
          </a:prstGeom>
          <a:noFill/>
        </p:spPr>
        <p:txBody>
          <a:bodyPr wrap="none" rtlCol="0">
            <a:spAutoFit/>
          </a:bodyPr>
          <a:lstStyle/>
          <a:p>
            <a:r>
              <a:rPr lang="en-US" sz="2400" dirty="0" smtClean="0"/>
              <a:t>future</a:t>
            </a:r>
          </a:p>
        </p:txBody>
      </p:sp>
      <p:sp>
        <p:nvSpPr>
          <p:cNvPr id="24" name="Rectangle 23"/>
          <p:cNvSpPr/>
          <p:nvPr/>
        </p:nvSpPr>
        <p:spPr>
          <a:xfrm>
            <a:off x="4381721" y="3668888"/>
            <a:ext cx="1297640" cy="2074333"/>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4453330" y="4161557"/>
            <a:ext cx="1143713" cy="954107"/>
          </a:xfrm>
          <a:prstGeom prst="rect">
            <a:avLst/>
          </a:prstGeom>
          <a:noFill/>
        </p:spPr>
        <p:txBody>
          <a:bodyPr wrap="none" rtlCol="0">
            <a:spAutoFit/>
          </a:bodyPr>
          <a:lstStyle/>
          <a:p>
            <a:pPr algn="ctr"/>
            <a:r>
              <a:rPr lang="en-US" sz="2800" dirty="0" smtClean="0"/>
              <a:t>Testing</a:t>
            </a:r>
          </a:p>
          <a:p>
            <a:pPr algn="ctr"/>
            <a:r>
              <a:rPr lang="en-US" sz="2800" dirty="0" smtClean="0"/>
              <a:t>Data</a:t>
            </a:r>
            <a:endParaRPr lang="en-US" sz="2800" dirty="0"/>
          </a:p>
        </p:txBody>
      </p:sp>
      <p:sp>
        <p:nvSpPr>
          <p:cNvPr id="26" name="Right Arrow 25"/>
          <p:cNvSpPr/>
          <p:nvPr/>
        </p:nvSpPr>
        <p:spPr>
          <a:xfrm>
            <a:off x="5764038" y="4373069"/>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ight Arrow 26"/>
          <p:cNvSpPr/>
          <p:nvPr/>
        </p:nvSpPr>
        <p:spPr>
          <a:xfrm>
            <a:off x="8146057" y="4358160"/>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754333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2"/>
          <p:cNvSpPr/>
          <p:nvPr/>
        </p:nvSpPr>
        <p:spPr>
          <a:xfrm>
            <a:off x="383037" y="2043906"/>
            <a:ext cx="8386075" cy="1403220"/>
          </a:xfrm>
          <a:prstGeom prst="rect">
            <a:avLst/>
          </a:prstGeom>
          <a:ln>
            <a:solidFill>
              <a:srgbClr val="007CA9"/>
            </a:solidFill>
            <a:round/>
          </a:ln>
        </p:spPr>
        <p:style>
          <a:lnRef idx="2">
            <a:schemeClr val="accent2"/>
          </a:lnRef>
          <a:fillRef idx="1">
            <a:schemeClr val="lt1"/>
          </a:fillRef>
          <a:effectRef idx="0">
            <a:schemeClr val="accent2"/>
          </a:effectRef>
          <a:fontRef idx="minor"/>
        </p:style>
        <p:txBody>
          <a:bodyPr lIns="0" tIns="0" rIns="0" bIns="0"/>
          <a:lstStyle/>
          <a:p>
            <a:pPr marL="108000">
              <a:lnSpc>
                <a:spcPct val="100000"/>
              </a:lnSpc>
              <a:spcBef>
                <a:spcPts val="1414"/>
              </a:spcBef>
            </a:pPr>
            <a:r>
              <a:rPr lang="en-IN" b="1" u="sng" strike="noStrike" spc="-1" dirty="0">
                <a:solidFill>
                  <a:srgbClr val="0084B4"/>
                </a:solidFill>
                <a:uFill>
                  <a:solidFill>
                    <a:srgbClr val="FFFFFF"/>
                  </a:solidFill>
                </a:uFill>
                <a:latin typeface="Arial"/>
                <a:ea typeface="DejaVu Sans"/>
              </a:rPr>
              <a:t>Deterministic</a:t>
            </a:r>
            <a:endParaRPr lang="en-IN" b="1" strike="noStrike" spc="-1" dirty="0">
              <a:latin typeface="Arial"/>
            </a:endParaRPr>
          </a:p>
          <a:p>
            <a:pPr marL="627063" lvl="1" indent="-285750">
              <a:lnSpc>
                <a:spcPct val="100000"/>
              </a:lnSpc>
              <a:spcBef>
                <a:spcPts val="600"/>
              </a:spcBef>
              <a:buClr>
                <a:srgbClr val="000000"/>
              </a:buClr>
              <a:buSzPct val="45000"/>
              <a:buFont typeface="Wingdings" pitchFamily="2" charset="2"/>
              <a:buChar char="q"/>
            </a:pPr>
            <a:r>
              <a:rPr lang="en-IN" sz="1200" spc="-1" dirty="0">
                <a:solidFill>
                  <a:srgbClr val="000000"/>
                </a:solidFill>
                <a:latin typeface="Arial"/>
                <a:ea typeface="DejaVu Sans"/>
              </a:rPr>
              <a:t>These are the set of problems which have a pre-defined set of steps which solve them, every time. </a:t>
            </a:r>
          </a:p>
          <a:p>
            <a:pPr marL="627063" lvl="1" indent="-285750">
              <a:lnSpc>
                <a:spcPct val="100000"/>
              </a:lnSpc>
              <a:spcBef>
                <a:spcPts val="600"/>
              </a:spcBef>
              <a:buClr>
                <a:srgbClr val="000000"/>
              </a:buClr>
              <a:buSzPct val="45000"/>
              <a:buFont typeface="Wingdings" pitchFamily="2" charset="2"/>
              <a:buChar char="q"/>
            </a:pPr>
            <a:r>
              <a:rPr lang="en-US" sz="1200" spc="-1" dirty="0">
                <a:solidFill>
                  <a:srgbClr val="000000"/>
                </a:solidFill>
                <a:latin typeface="Arial"/>
                <a:ea typeface="DejaVu Sans"/>
              </a:rPr>
              <a:t>Deterministic behavior or performance is specified and predictable. There’s no uncertainty.</a:t>
            </a:r>
            <a:endParaRPr lang="en-IN" sz="1200" spc="-1" dirty="0">
              <a:solidFill>
                <a:srgbClr val="000000"/>
              </a:solidFill>
              <a:latin typeface="Arial"/>
              <a:ea typeface="DejaVu Sans"/>
            </a:endParaRPr>
          </a:p>
          <a:p>
            <a:pPr marL="627063" lvl="1" indent="-285750">
              <a:lnSpc>
                <a:spcPct val="100000"/>
              </a:lnSpc>
              <a:spcBef>
                <a:spcPts val="600"/>
              </a:spcBef>
              <a:buClr>
                <a:srgbClr val="000000"/>
              </a:buClr>
              <a:buSzPct val="45000"/>
              <a:buFont typeface="Wingdings" pitchFamily="2" charset="2"/>
              <a:buChar char="q"/>
            </a:pPr>
            <a:r>
              <a:rPr lang="en-IN" sz="1200" spc="-1" dirty="0" err="1">
                <a:solidFill>
                  <a:srgbClr val="000000"/>
                </a:solidFill>
                <a:latin typeface="Arial"/>
                <a:ea typeface="DejaVu Sans"/>
              </a:rPr>
              <a:t>E.g</a:t>
            </a:r>
            <a:r>
              <a:rPr lang="en-IN" sz="1200" spc="-1" dirty="0">
                <a:solidFill>
                  <a:srgbClr val="000000"/>
                </a:solidFill>
                <a:latin typeface="Arial"/>
                <a:ea typeface="DejaVu Sans"/>
              </a:rPr>
              <a:t> software written to dispense currency from an ATM machine.</a:t>
            </a:r>
          </a:p>
          <a:p>
            <a:pPr marL="627063" lvl="1" indent="-285750">
              <a:lnSpc>
                <a:spcPct val="100000"/>
              </a:lnSpc>
              <a:spcBef>
                <a:spcPts val="600"/>
              </a:spcBef>
              <a:buClr>
                <a:srgbClr val="000000"/>
              </a:buClr>
              <a:buSzPct val="45000"/>
              <a:buFont typeface="Wingdings" pitchFamily="2" charset="2"/>
              <a:buChar char="q"/>
            </a:pPr>
            <a:r>
              <a:rPr lang="en-IN" spc="-1" dirty="0">
                <a:solidFill>
                  <a:srgbClr val="000000"/>
                </a:solidFill>
                <a:latin typeface="Arial"/>
                <a:ea typeface="DejaVu Sans"/>
              </a:rPr>
              <a:t>Rules</a:t>
            </a:r>
            <a:r>
              <a:rPr lang="en-IN" sz="1200" spc="-1" dirty="0">
                <a:solidFill>
                  <a:srgbClr val="000000"/>
                </a:solidFill>
                <a:latin typeface="Arial"/>
                <a:ea typeface="DejaVu Sans"/>
              </a:rPr>
              <a:t> driven</a:t>
            </a:r>
          </a:p>
        </p:txBody>
      </p:sp>
      <p:sp>
        <p:nvSpPr>
          <p:cNvPr id="127" name="CustomShape 3"/>
          <p:cNvSpPr/>
          <p:nvPr/>
        </p:nvSpPr>
        <p:spPr>
          <a:xfrm>
            <a:off x="396175" y="3733799"/>
            <a:ext cx="8386075" cy="1769983"/>
          </a:xfrm>
          <a:prstGeom prst="rect">
            <a:avLst/>
          </a:prstGeom>
          <a:ln>
            <a:solidFill>
              <a:srgbClr val="007CA9"/>
            </a:solidFill>
            <a:round/>
          </a:ln>
        </p:spPr>
        <p:style>
          <a:lnRef idx="2">
            <a:schemeClr val="accent2"/>
          </a:lnRef>
          <a:fillRef idx="1">
            <a:schemeClr val="lt1"/>
          </a:fillRef>
          <a:effectRef idx="0">
            <a:schemeClr val="accent2"/>
          </a:effectRef>
          <a:fontRef idx="minor"/>
        </p:style>
        <p:txBody>
          <a:bodyPr lIns="0" tIns="0" rIns="0" bIns="0"/>
          <a:lstStyle/>
          <a:p>
            <a:pPr algn="just">
              <a:lnSpc>
                <a:spcPct val="100000"/>
              </a:lnSpc>
            </a:pPr>
            <a:r>
              <a:rPr lang="en-IN" b="1" u="sng" spc="-1" dirty="0">
                <a:solidFill>
                  <a:srgbClr val="0084B4"/>
                </a:solidFill>
                <a:uFill>
                  <a:solidFill>
                    <a:srgbClr val="FFFFFF"/>
                  </a:solidFill>
                </a:uFill>
                <a:latin typeface="Arial"/>
                <a:ea typeface="DejaVu Sans"/>
              </a:rPr>
              <a:t> </a:t>
            </a:r>
            <a:r>
              <a:rPr lang="en-IN" b="1" u="sng" spc="-1" dirty="0" smtClean="0">
                <a:solidFill>
                  <a:srgbClr val="0084B4"/>
                </a:solidFill>
                <a:uFill>
                  <a:solidFill>
                    <a:srgbClr val="FFFFFF"/>
                  </a:solidFill>
                </a:uFill>
                <a:latin typeface="Arial"/>
                <a:ea typeface="DejaVu Sans"/>
              </a:rPr>
              <a:t>  </a:t>
            </a:r>
            <a:r>
              <a:rPr lang="en-IN" b="1" u="sng" strike="noStrike" spc="-1" dirty="0" smtClean="0">
                <a:solidFill>
                  <a:srgbClr val="0084B4"/>
                </a:solidFill>
                <a:uFill>
                  <a:solidFill>
                    <a:srgbClr val="FFFFFF"/>
                  </a:solidFill>
                </a:uFill>
                <a:latin typeface="Arial"/>
                <a:ea typeface="DejaVu Sans"/>
              </a:rPr>
              <a:t>Non-Deterministic</a:t>
            </a:r>
          </a:p>
          <a:p>
            <a:pPr lvl="1" indent="-322920" algn="just">
              <a:buClr>
                <a:srgbClr val="000000"/>
              </a:buClr>
              <a:buSzPct val="45000"/>
              <a:buFont typeface="Wingdings" pitchFamily="2" charset="2"/>
              <a:buChar char="q"/>
            </a:pPr>
            <a:r>
              <a:rPr lang="en-IN" sz="1200" b="0" strike="noStrike" spc="-1" dirty="0">
                <a:solidFill>
                  <a:srgbClr val="000000"/>
                </a:solidFill>
                <a:latin typeface="Arial"/>
                <a:ea typeface="DejaVu Sans"/>
              </a:rPr>
              <a:t>Either we don’t know enough about the problem or we don’t have enough computing power to model the problem</a:t>
            </a:r>
            <a:r>
              <a:rPr lang="en-IN" sz="1200" b="0" strike="noStrike" spc="-1" dirty="0" smtClean="0">
                <a:solidFill>
                  <a:srgbClr val="000000"/>
                </a:solidFill>
                <a:latin typeface="Arial"/>
                <a:ea typeface="DejaVu Sans"/>
              </a:rPr>
              <a:t>.</a:t>
            </a:r>
          </a:p>
          <a:p>
            <a:pPr lvl="1" indent="-322920" algn="just">
              <a:buClr>
                <a:srgbClr val="000000"/>
              </a:buClr>
              <a:buSzPct val="45000"/>
              <a:buFont typeface="Wingdings" pitchFamily="2" charset="2"/>
              <a:buChar char="q"/>
            </a:pPr>
            <a:r>
              <a:rPr lang="en-US" sz="1200" dirty="0"/>
              <a:t>Behavior has a degree of uncertainty and is somewhat </a:t>
            </a:r>
            <a:r>
              <a:rPr lang="en-US" sz="1200" dirty="0" smtClean="0"/>
              <a:t>unpredictable.</a:t>
            </a:r>
          </a:p>
          <a:p>
            <a:pPr lvl="1" indent="-322920" algn="just">
              <a:buClr>
                <a:srgbClr val="000000"/>
              </a:buClr>
              <a:buSzPct val="45000"/>
              <a:buFont typeface="Wingdings" pitchFamily="2" charset="2"/>
              <a:buChar char="q"/>
            </a:pPr>
            <a:r>
              <a:rPr lang="tr-TR" sz="1200" dirty="0" smtClean="0"/>
              <a:t>Human </a:t>
            </a:r>
            <a:r>
              <a:rPr lang="tr-TR" sz="1200" dirty="0"/>
              <a:t>expertise does not exist (navigating on Mars</a:t>
            </a:r>
            <a:r>
              <a:rPr lang="tr-TR" sz="1200" dirty="0" smtClean="0"/>
              <a:t>),</a:t>
            </a:r>
            <a:endParaRPr lang="en-US" sz="1200" dirty="0" smtClean="0"/>
          </a:p>
          <a:p>
            <a:pPr lvl="1" indent="-322920" algn="just">
              <a:buClr>
                <a:srgbClr val="000000"/>
              </a:buClr>
              <a:buSzPct val="45000"/>
              <a:buFont typeface="Wingdings" pitchFamily="2" charset="2"/>
              <a:buChar char="q"/>
            </a:pPr>
            <a:r>
              <a:rPr lang="tr-TR" sz="1200" dirty="0" smtClean="0"/>
              <a:t>Humans </a:t>
            </a:r>
            <a:r>
              <a:rPr lang="tr-TR" sz="1200" dirty="0"/>
              <a:t>are unable to explain their expertise (speech recognition</a:t>
            </a:r>
            <a:r>
              <a:rPr lang="tr-TR" sz="1200" dirty="0" smtClean="0"/>
              <a:t>)</a:t>
            </a:r>
            <a:endParaRPr lang="en-IN" sz="1200" dirty="0"/>
          </a:p>
          <a:p>
            <a:pPr lvl="1" indent="-322920" algn="just">
              <a:buClr>
                <a:srgbClr val="000000"/>
              </a:buClr>
              <a:buSzPct val="45000"/>
              <a:buFont typeface="Wingdings" pitchFamily="2" charset="2"/>
              <a:buChar char="q"/>
            </a:pPr>
            <a:r>
              <a:rPr lang="en-IN" sz="1200" dirty="0"/>
              <a:t>E.g. You can define few rules to classify a mail as SPAM or HAM and it may work on a given set of mails but a </a:t>
            </a:r>
            <a:endParaRPr lang="en-IN" sz="1200" dirty="0" smtClean="0"/>
          </a:p>
          <a:p>
            <a:pPr marL="134280" lvl="1" algn="just">
              <a:buClr>
                <a:srgbClr val="000000"/>
              </a:buClr>
              <a:buSzPct val="45000"/>
            </a:pPr>
            <a:r>
              <a:rPr lang="en-IN" sz="1200" dirty="0"/>
              <a:t> </a:t>
            </a:r>
            <a:r>
              <a:rPr lang="en-IN" sz="1200" dirty="0" smtClean="0"/>
              <a:t>       new </a:t>
            </a:r>
            <a:r>
              <a:rPr lang="en-IN" sz="1200" dirty="0"/>
              <a:t>mail may arrive which may not follow the rules. In this case, you will have to modify the rules again.</a:t>
            </a:r>
          </a:p>
          <a:p>
            <a:pPr lvl="1" indent="-322920" algn="just">
              <a:buClr>
                <a:srgbClr val="000000"/>
              </a:buClr>
              <a:buSzPct val="45000"/>
              <a:buFont typeface="Wingdings" pitchFamily="2" charset="2"/>
              <a:buChar char="q"/>
            </a:pPr>
            <a:r>
              <a:rPr lang="en-IN" dirty="0"/>
              <a:t>Data </a:t>
            </a:r>
            <a:r>
              <a:rPr lang="en-IN" sz="1200" dirty="0" smtClean="0"/>
              <a:t>driven</a:t>
            </a:r>
            <a:endParaRPr lang="en-IN" b="0" strike="noStrike" spc="-1" dirty="0">
              <a:latin typeface="Arial"/>
            </a:endParaRPr>
          </a:p>
        </p:txBody>
      </p:sp>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404058" y="5503783"/>
            <a:ext cx="8378192" cy="1354217"/>
          </a:xfrm>
          <a:prstGeom prst="rect">
            <a:avLst/>
          </a:prstGeom>
          <a:noFill/>
        </p:spPr>
        <p:txBody>
          <a:bodyPr wrap="square" rtlCol="0">
            <a:spAutoFit/>
          </a:bodyPr>
          <a:lstStyle/>
          <a:p>
            <a:pPr algn="just"/>
            <a:r>
              <a:rPr lang="en-US" sz="1600" dirty="0" smtClean="0"/>
              <a:t>Machine Learning is an approach which </a:t>
            </a:r>
            <a:r>
              <a:rPr lang="en-US" sz="1600" b="1" dirty="0" smtClean="0"/>
              <a:t>uses data </a:t>
            </a:r>
            <a:r>
              <a:rPr lang="en-US" sz="1600" dirty="0" smtClean="0"/>
              <a:t>to identify </a:t>
            </a:r>
            <a:r>
              <a:rPr lang="en-US" sz="1600" b="1" dirty="0" smtClean="0"/>
              <a:t>patterns</a:t>
            </a:r>
            <a:r>
              <a:rPr lang="en-US" sz="1600" dirty="0" smtClean="0"/>
              <a:t> (learning) and solves the problem based on this learning. As new data comes in, the machine learning algorithm </a:t>
            </a:r>
            <a:r>
              <a:rPr lang="en-US" sz="1600" b="1" dirty="0" smtClean="0"/>
              <a:t>adjusts itself </a:t>
            </a:r>
            <a:r>
              <a:rPr lang="en-US" sz="1600" dirty="0" smtClean="0"/>
              <a:t>based on the data and start giving out results as per the new learning.</a:t>
            </a:r>
          </a:p>
          <a:p>
            <a:endParaRPr lang="en-US" dirty="0"/>
          </a:p>
        </p:txBody>
      </p:sp>
      <p:sp>
        <p:nvSpPr>
          <p:cNvPr id="9" name="Title 1"/>
          <p:cNvSpPr txBox="1">
            <a:spLocks/>
          </p:cNvSpPr>
          <p:nvPr/>
        </p:nvSpPr>
        <p:spPr>
          <a:xfrm>
            <a:off x="4419600" y="304800"/>
            <a:ext cx="4349512" cy="534600"/>
          </a:xfrm>
          <a:prstGeom prst="rect">
            <a:avLst/>
          </a:prstGeom>
          <a:ln>
            <a:noFill/>
          </a:ln>
        </p:spPr>
        <p:txBody>
          <a:bodyPr>
            <a:noAutofit/>
          </a:bodyPr>
          <a:lstStyle/>
          <a:p>
            <a:pPr algn="r" fontAlgn="base"/>
            <a:r>
              <a:rPr lang="en-US" sz="3200" b="1" dirty="0" smtClean="0">
                <a:solidFill>
                  <a:schemeClr val="bg1"/>
                </a:solidFill>
              </a:rPr>
              <a:t>Where to apply ML?</a:t>
            </a:r>
            <a:endParaRPr lang="en-US" sz="3200" b="1" dirty="0">
              <a:solidFill>
                <a:schemeClr val="bg1"/>
              </a:solidFill>
            </a:endParaRPr>
          </a:p>
        </p:txBody>
      </p:sp>
      <p:pic>
        <p:nvPicPr>
          <p:cNvPr id="10" name="Picture 3"/>
          <p:cNvPicPr/>
          <p:nvPr/>
        </p:nvPicPr>
        <p:blipFill>
          <a:blip r:embed="rId2"/>
          <a:stretch/>
        </p:blipFill>
        <p:spPr>
          <a:xfrm>
            <a:off x="304800" y="304800"/>
            <a:ext cx="1352880" cy="4561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304800" y="1691640"/>
            <a:ext cx="7391520" cy="619320"/>
          </a:xfrm>
          <a:prstGeom prst="rect">
            <a:avLst/>
          </a:prstGeom>
          <a:noFill/>
          <a:ln>
            <a:solidFill>
              <a:schemeClr val="bg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dirty="0">
                <a:solidFill>
                  <a:schemeClr val="tx2">
                    <a:lumMod val="60000"/>
                    <a:lumOff val="40000"/>
                  </a:schemeClr>
                </a:solidFill>
                <a:latin typeface="Arial Rounded MT Bold" pitchFamily="34" charset="0"/>
                <a:ea typeface="DejaVu Sans"/>
              </a:rPr>
              <a:t>What is Machine </a:t>
            </a:r>
            <a:r>
              <a:rPr lang="en-IN" sz="4400" b="0" strike="noStrike" spc="-1" dirty="0" smtClean="0">
                <a:solidFill>
                  <a:schemeClr val="tx2">
                    <a:lumMod val="60000"/>
                    <a:lumOff val="40000"/>
                  </a:schemeClr>
                </a:solidFill>
                <a:latin typeface="Arial Rounded MT Bold" pitchFamily="34" charset="0"/>
                <a:ea typeface="DejaVu Sans"/>
              </a:rPr>
              <a:t>Learning?</a:t>
            </a:r>
            <a:endParaRPr lang="en-IN" sz="4400" b="0" strike="noStrike" spc="-1" dirty="0">
              <a:solidFill>
                <a:schemeClr val="tx2">
                  <a:lumMod val="60000"/>
                  <a:lumOff val="40000"/>
                </a:schemeClr>
              </a:solidFill>
              <a:latin typeface="Arial Rounded MT Bold" pitchFamily="34" charset="0"/>
            </a:endParaRPr>
          </a:p>
        </p:txBody>
      </p:sp>
      <p:pic>
        <p:nvPicPr>
          <p:cNvPr id="119" name="Picture 4"/>
          <p:cNvPicPr/>
          <p:nvPr/>
        </p:nvPicPr>
        <p:blipFill>
          <a:blip r:embed="rId2"/>
          <a:stretch/>
        </p:blipFill>
        <p:spPr>
          <a:xfrm>
            <a:off x="462072" y="3352800"/>
            <a:ext cx="4109388" cy="1950480"/>
          </a:xfrm>
          <a:prstGeom prst="rect">
            <a:avLst/>
          </a:prstGeom>
          <a:ln>
            <a:noFill/>
          </a:ln>
        </p:spPr>
      </p:pic>
      <p:pic>
        <p:nvPicPr>
          <p:cNvPr id="120" name="Picture 5"/>
          <p:cNvPicPr/>
          <p:nvPr/>
        </p:nvPicPr>
        <p:blipFill>
          <a:blip r:embed="rId3"/>
          <a:stretch/>
        </p:blipFill>
        <p:spPr>
          <a:xfrm>
            <a:off x="5181600" y="3352800"/>
            <a:ext cx="3642840" cy="1950480"/>
          </a:xfrm>
          <a:prstGeom prst="rect">
            <a:avLst/>
          </a:prstGeom>
          <a:ln>
            <a:noFill/>
          </a:ln>
        </p:spPr>
      </p:pic>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4"/>
          <a:stretch/>
        </p:blipFill>
        <p:spPr>
          <a:xfrm>
            <a:off x="304800" y="304800"/>
            <a:ext cx="1352880" cy="4561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anim calcmode="lin" valueType="num">
                                      <p:cBhvr additive="base">
                                        <p:cTn id="13" dur="500" fill="hold"/>
                                        <p:tgtEl>
                                          <p:spTgt spid="120"/>
                                        </p:tgtEl>
                                        <p:attrNameLst>
                                          <p:attrName>ppt_x</p:attrName>
                                        </p:attrNameLst>
                                      </p:cBhvr>
                                      <p:tavLst>
                                        <p:tav tm="0">
                                          <p:val>
                                            <p:strVal val="#ppt_x"/>
                                          </p:val>
                                        </p:tav>
                                        <p:tav tm="100000">
                                          <p:val>
                                            <p:strVal val="#ppt_x"/>
                                          </p:val>
                                        </p:tav>
                                      </p:tavLst>
                                    </p:anim>
                                    <p:anim calcmode="lin" valueType="num">
                                      <p:cBhvr additive="base">
                                        <p:cTn id="14"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itle 1"/>
          <p:cNvSpPr txBox="1">
            <a:spLocks/>
          </p:cNvSpPr>
          <p:nvPr/>
        </p:nvSpPr>
        <p:spPr>
          <a:xfrm>
            <a:off x="6096000" y="399210"/>
            <a:ext cx="2362200" cy="723420"/>
          </a:xfrm>
          <a:prstGeom prst="rect">
            <a:avLst/>
          </a:prstGeom>
          <a:ln>
            <a:noFill/>
          </a:ln>
        </p:spPr>
        <p:txBody>
          <a:bodyPr>
            <a:noAutofit/>
          </a:bodyPr>
          <a:lstStyle/>
          <a:p>
            <a:pPr fontAlgn="base"/>
            <a:r>
              <a:rPr lang="en-US" sz="3200" b="1" dirty="0" smtClean="0">
                <a:solidFill>
                  <a:schemeClr val="bg1"/>
                </a:solidFill>
              </a:rPr>
              <a:t>Jargons..</a:t>
            </a:r>
            <a:endParaRPr lang="en-US" sz="3200" b="1" dirty="0">
              <a:solidFill>
                <a:schemeClr val="bg1"/>
              </a:solidFill>
            </a:endParaRPr>
          </a:p>
        </p:txBody>
      </p:sp>
      <p:sp>
        <p:nvSpPr>
          <p:cNvPr id="9" name="Content Placeholder 2"/>
          <p:cNvSpPr txBox="1">
            <a:spLocks/>
          </p:cNvSpPr>
          <p:nvPr/>
        </p:nvSpPr>
        <p:spPr>
          <a:xfrm>
            <a:off x="304801" y="1828800"/>
            <a:ext cx="8534400" cy="4235159"/>
          </a:xfrm>
          <a:prstGeom prst="rect">
            <a:avLst/>
          </a:prstGeom>
        </p:spPr>
        <p:txBody>
          <a:bodyPr>
            <a:normAutofit/>
          </a:bodyPr>
          <a:lstStyle/>
          <a:p>
            <a:pPr marL="285750" indent="-285750" fontAlgn="base">
              <a:buFont typeface="Wingdings" pitchFamily="2" charset="2"/>
              <a:buChar char="ü"/>
            </a:pPr>
            <a:r>
              <a:rPr lang="en-US" sz="1400" b="1" dirty="0" smtClean="0"/>
              <a:t>Statistics</a:t>
            </a:r>
            <a:r>
              <a:rPr lang="en-US" sz="1400" dirty="0" smtClean="0"/>
              <a:t> is just about the numbers, and quantifying the data. There are many tools for finding relevant properties of the data but this is pretty close to pure mathematics.</a:t>
            </a:r>
          </a:p>
          <a:p>
            <a:pPr marL="285750" indent="-285750" fontAlgn="base">
              <a:buFont typeface="Wingdings" pitchFamily="2" charset="2"/>
              <a:buChar char="ü"/>
            </a:pPr>
            <a:endParaRPr lang="en-US" sz="1400" dirty="0" smtClean="0"/>
          </a:p>
          <a:p>
            <a:pPr marL="285750" indent="-285750" fontAlgn="base">
              <a:buFont typeface="Wingdings" pitchFamily="2" charset="2"/>
              <a:buChar char="ü"/>
            </a:pPr>
            <a:r>
              <a:rPr lang="en-US" sz="1400" b="1" dirty="0" smtClean="0"/>
              <a:t>Data Mining</a:t>
            </a:r>
            <a:r>
              <a:rPr lang="en-US" sz="1400" dirty="0" smtClean="0"/>
              <a:t> is about using </a:t>
            </a:r>
            <a:r>
              <a:rPr lang="en-US" sz="1400" b="1" dirty="0" smtClean="0"/>
              <a:t>Statistics</a:t>
            </a:r>
            <a:r>
              <a:rPr lang="en-US" sz="1400" dirty="0" smtClean="0"/>
              <a:t> as well as other programming methods to find patterns hidden in the data so that you can </a:t>
            </a:r>
            <a:r>
              <a:rPr lang="en-US" sz="1400" i="1" dirty="0" smtClean="0"/>
              <a:t>explain</a:t>
            </a:r>
            <a:r>
              <a:rPr lang="en-US" sz="1400" dirty="0" smtClean="0"/>
              <a:t> some phenomenon. Data Mining builds intuition about what is really happening in some data and is still little more towards math than programming, but uses both.</a:t>
            </a:r>
          </a:p>
          <a:p>
            <a:pPr marL="285750" indent="-285750" fontAlgn="base">
              <a:buFont typeface="Wingdings" pitchFamily="2" charset="2"/>
              <a:buChar char="ü"/>
            </a:pPr>
            <a:endParaRPr lang="en-US" sz="1400" dirty="0" smtClean="0"/>
          </a:p>
          <a:p>
            <a:pPr marL="285750" indent="-285750" fontAlgn="base">
              <a:buFont typeface="Wingdings" pitchFamily="2" charset="2"/>
              <a:buChar char="ü"/>
            </a:pPr>
            <a:r>
              <a:rPr lang="en-US" sz="1400" b="1" dirty="0" smtClean="0"/>
              <a:t>Machine Learning</a:t>
            </a:r>
            <a:r>
              <a:rPr lang="en-US" sz="1400" dirty="0" smtClean="0"/>
              <a:t> uses </a:t>
            </a:r>
            <a:r>
              <a:rPr lang="en-US" sz="1400" b="1" dirty="0" smtClean="0"/>
              <a:t>Data Mining</a:t>
            </a:r>
            <a:r>
              <a:rPr lang="en-US" sz="1400" dirty="0" smtClean="0"/>
              <a:t> techniques and other learning algorithms to build models of what is happening behind some data so that it can </a:t>
            </a:r>
            <a:r>
              <a:rPr lang="en-US" sz="1400" i="1" dirty="0" smtClean="0"/>
              <a:t>predict</a:t>
            </a:r>
            <a:r>
              <a:rPr lang="en-US" sz="1400" dirty="0" smtClean="0"/>
              <a:t> future outcomes. It’s a particular approach to AI.</a:t>
            </a:r>
          </a:p>
          <a:p>
            <a:pPr marL="285750" indent="-285750" fontAlgn="base">
              <a:buFont typeface="Wingdings" pitchFamily="2" charset="2"/>
              <a:buChar char="ü"/>
            </a:pPr>
            <a:endParaRPr lang="en-US" sz="1400" dirty="0" smtClean="0"/>
          </a:p>
          <a:p>
            <a:pPr marL="285750" indent="-285750" fontAlgn="base">
              <a:buFont typeface="Wingdings" pitchFamily="2" charset="2"/>
              <a:buChar char="ü"/>
            </a:pPr>
            <a:r>
              <a:rPr lang="en-US" sz="1400" b="1" dirty="0" smtClean="0"/>
              <a:t>Deep Learning is one type of Machine Learning </a:t>
            </a:r>
            <a:r>
              <a:rPr lang="en-US" sz="1400" dirty="0"/>
              <a:t>that achieves great power and flexibility by learning to represent the world as nested hierarchy of concepts, with each concept defined in relation to simpler concepts, and more abstract representations computed in terms of less abstract ones</a:t>
            </a:r>
          </a:p>
          <a:p>
            <a:pPr marL="285750" indent="-285750" fontAlgn="base">
              <a:buFont typeface="Wingdings" pitchFamily="2" charset="2"/>
              <a:buChar char="ü"/>
            </a:pPr>
            <a:endParaRPr lang="en-US" sz="1400" b="1" dirty="0" smtClean="0"/>
          </a:p>
          <a:p>
            <a:pPr marL="285750" indent="-285750" fontAlgn="base">
              <a:buFont typeface="Wingdings" pitchFamily="2" charset="2"/>
              <a:buChar char="ü"/>
            </a:pPr>
            <a:r>
              <a:rPr lang="en-US" sz="1400" b="1" dirty="0" smtClean="0"/>
              <a:t>Artificial Intelligence</a:t>
            </a:r>
            <a:r>
              <a:rPr lang="en-US" sz="1400" dirty="0" smtClean="0"/>
              <a:t> uses models built by </a:t>
            </a:r>
            <a:r>
              <a:rPr lang="en-US" sz="1400" b="1" dirty="0" smtClean="0"/>
              <a:t>Machine Learning</a:t>
            </a:r>
            <a:r>
              <a:rPr lang="en-US" sz="1400" dirty="0" smtClean="0"/>
              <a:t> and </a:t>
            </a:r>
            <a:r>
              <a:rPr lang="en-US" sz="1400" b="1" dirty="0" smtClean="0"/>
              <a:t>other</a:t>
            </a:r>
            <a:r>
              <a:rPr lang="en-US" sz="1400" dirty="0" smtClean="0"/>
              <a:t> ways to </a:t>
            </a:r>
            <a:r>
              <a:rPr lang="en-US" sz="1400" i="1" dirty="0" smtClean="0"/>
              <a:t>reason</a:t>
            </a:r>
            <a:r>
              <a:rPr lang="en-US" sz="1400" dirty="0" smtClean="0"/>
              <a:t> about the world and give rise to intelligent </a:t>
            </a:r>
            <a:r>
              <a:rPr lang="en-US" sz="1400" i="1" dirty="0" smtClean="0"/>
              <a:t>behavior</a:t>
            </a:r>
            <a:r>
              <a:rPr lang="en-US" sz="1400" dirty="0" smtClean="0"/>
              <a:t> whether this is playing a game or driving a robot/car. Artificial Intelligence has some goal to achieve by predicting how actions will affect the model of the world and chooses the actions that will best achieve that goal. Very programming based.</a:t>
            </a:r>
          </a:p>
          <a:p>
            <a:pPr marL="285750" indent="-285750">
              <a:buFont typeface="Wingdings" pitchFamily="2" charset="2"/>
              <a:buChar char="ü"/>
            </a:pPr>
            <a:endParaRPr lang="en-US" sz="1400" dirty="0"/>
          </a:p>
        </p:txBody>
      </p:sp>
      <p:pic>
        <p:nvPicPr>
          <p:cNvPr id="10" name="Picture 3"/>
          <p:cNvPicPr/>
          <p:nvPr/>
        </p:nvPicPr>
        <p:blipFill>
          <a:blip r:embed="rId2"/>
          <a:stretch/>
        </p:blipFill>
        <p:spPr>
          <a:xfrm>
            <a:off x="304800" y="304800"/>
            <a:ext cx="1352880" cy="456120"/>
          </a:xfrm>
          <a:prstGeom prst="rect">
            <a:avLst/>
          </a:prstGeom>
          <a:ln>
            <a:noFill/>
          </a:ln>
        </p:spPr>
      </p:pic>
    </p:spTree>
    <p:extLst>
      <p:ext uri="{BB962C8B-B14F-4D97-AF65-F5344CB8AC3E}">
        <p14:creationId xmlns:p14="http://schemas.microsoft.com/office/powerpoint/2010/main" val="2091337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0" name="Picture 3"/>
          <p:cNvPicPr/>
          <p:nvPr/>
        </p:nvPicPr>
        <p:blipFill>
          <a:blip r:embed="rId2"/>
          <a:stretch/>
        </p:blipFill>
        <p:spPr>
          <a:xfrm>
            <a:off x="304800" y="304800"/>
            <a:ext cx="1352880" cy="456120"/>
          </a:xfrm>
          <a:prstGeom prst="rect">
            <a:avLst/>
          </a:prstGeom>
          <a:ln>
            <a:noFill/>
          </a:ln>
        </p:spPr>
      </p:pic>
      <p:pic>
        <p:nvPicPr>
          <p:cNvPr id="15362" name="Picture 2" descr="Image result for machine learning applicati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1371600"/>
            <a:ext cx="6190920" cy="505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295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itle 1"/>
          <p:cNvSpPr txBox="1">
            <a:spLocks/>
          </p:cNvSpPr>
          <p:nvPr/>
        </p:nvSpPr>
        <p:spPr>
          <a:xfrm>
            <a:off x="5181600" y="355493"/>
            <a:ext cx="3581400" cy="534600"/>
          </a:xfrm>
          <a:prstGeom prst="rect">
            <a:avLst/>
          </a:prstGeom>
          <a:ln>
            <a:noFill/>
          </a:ln>
        </p:spPr>
        <p:txBody>
          <a:bodyPr>
            <a:normAutofit/>
          </a:bodyPr>
          <a:lstStyle/>
          <a:p>
            <a:pPr fontAlgn="base"/>
            <a:r>
              <a:rPr lang="en-US" sz="2800" b="1" dirty="0" smtClean="0">
                <a:solidFill>
                  <a:schemeClr val="bg1"/>
                </a:solidFill>
              </a:rPr>
              <a:t>Jargons continued..</a:t>
            </a:r>
            <a:endParaRPr lang="en-US" sz="2800" b="1" dirty="0">
              <a:solidFill>
                <a:schemeClr val="bg1"/>
              </a:solidFill>
            </a:endParaRPr>
          </a:p>
        </p:txBody>
      </p:sp>
      <p:graphicFrame>
        <p:nvGraphicFramePr>
          <p:cNvPr id="6" name="Content Placeholder 3">
            <a:extLst>
              <a:ext uri="{FF2B5EF4-FFF2-40B4-BE49-F238E27FC236}">
                <a16:creationId xmlns="" xmlns:a16="http://schemas.microsoft.com/office/drawing/2014/main" id="{585320C0-63EC-4059-9AB8-1C2425E48DC7}"/>
              </a:ext>
            </a:extLst>
          </p:cNvPr>
          <p:cNvGraphicFramePr>
            <a:graphicFrameLocks/>
          </p:cNvGraphicFramePr>
          <p:nvPr>
            <p:extLst>
              <p:ext uri="{D42A27DB-BD31-4B8C-83A1-F6EECF244321}">
                <p14:modId xmlns:p14="http://schemas.microsoft.com/office/powerpoint/2010/main" val="205822088"/>
              </p:ext>
            </p:extLst>
          </p:nvPr>
        </p:nvGraphicFramePr>
        <p:xfrm>
          <a:off x="914400" y="2209800"/>
          <a:ext cx="7162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3"/>
          <p:cNvPicPr/>
          <p:nvPr/>
        </p:nvPicPr>
        <p:blipFill>
          <a:blip r:embed="rId7"/>
          <a:stretch/>
        </p:blipFill>
        <p:spPr>
          <a:xfrm>
            <a:off x="304800" y="304800"/>
            <a:ext cx="1352880" cy="456120"/>
          </a:xfrm>
          <a:prstGeom prst="rect">
            <a:avLst/>
          </a:prstGeom>
          <a:ln>
            <a:noFill/>
          </a:ln>
        </p:spPr>
      </p:pic>
    </p:spTree>
    <p:extLst>
      <p:ext uri="{BB962C8B-B14F-4D97-AF65-F5344CB8AC3E}">
        <p14:creationId xmlns:p14="http://schemas.microsoft.com/office/powerpoint/2010/main" val="1812996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10" name="Picture 3"/>
          <p:cNvPicPr/>
          <p:nvPr/>
        </p:nvPicPr>
        <p:blipFill>
          <a:blip r:embed="rId2"/>
          <a:stretch/>
        </p:blipFill>
        <p:spPr>
          <a:xfrm>
            <a:off x="304800" y="304800"/>
            <a:ext cx="1352880" cy="456120"/>
          </a:xfrm>
          <a:prstGeom prst="rect">
            <a:avLst/>
          </a:prstGeom>
          <a:ln>
            <a:noFill/>
          </a:ln>
        </p:spPr>
      </p:pic>
      <p:pic>
        <p:nvPicPr>
          <p:cNvPr id="16386" name="Picture 2" descr="Image result for machine learning appli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60993"/>
            <a:ext cx="7887240" cy="501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765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0" name="Content Placeholder 2"/>
          <p:cNvSpPr txBox="1">
            <a:spLocks/>
          </p:cNvSpPr>
          <p:nvPr/>
        </p:nvSpPr>
        <p:spPr>
          <a:xfrm>
            <a:off x="533400" y="1946785"/>
            <a:ext cx="8229600" cy="4301615"/>
          </a:xfrm>
          <a:prstGeom prst="rect">
            <a:avLst/>
          </a:prstGeom>
        </p:spPr>
        <p:txBody>
          <a:bodyPr>
            <a:normAutofit lnSpcReduction="10000"/>
          </a:bodyPr>
          <a:lstStyle/>
          <a:p>
            <a:pPr marL="285750" lvl="1" indent="-285750">
              <a:buFont typeface="Wingdings" pitchFamily="2" charset="2"/>
              <a:buChar char="Ø"/>
            </a:pPr>
            <a:r>
              <a:rPr lang="tr-TR" sz="1600" b="1" dirty="0" smtClean="0"/>
              <a:t>Role of Statistics</a:t>
            </a:r>
            <a:r>
              <a:rPr lang="tr-TR" sz="1600" dirty="0" smtClean="0"/>
              <a:t>:</a:t>
            </a:r>
            <a:r>
              <a:rPr lang="en-US" sz="1600" b="1" dirty="0" smtClean="0"/>
              <a:t> </a:t>
            </a:r>
            <a:r>
              <a:rPr lang="en-US" sz="1400" dirty="0"/>
              <a:t>Statistics is a subfield of mathematics. We need statistics to help transform observations into information and to answer questions about samples of observations. in order to both understand the data used to train a machine learning model and to interpret the results of testing different machine learning models, that statistical methods are required.</a:t>
            </a:r>
          </a:p>
          <a:p>
            <a:pPr marL="285750" indent="-285750">
              <a:buFont typeface="Wingdings" pitchFamily="2" charset="2"/>
              <a:buChar char="Ø"/>
            </a:pPr>
            <a:endParaRPr lang="tr-TR" sz="1400" dirty="0" smtClean="0"/>
          </a:p>
          <a:p>
            <a:pPr marL="285750" indent="-285750">
              <a:buFont typeface="Wingdings" pitchFamily="2" charset="2"/>
              <a:buChar char="Ø"/>
            </a:pPr>
            <a:r>
              <a:rPr lang="tr-TR" sz="1600" b="1" dirty="0" smtClean="0"/>
              <a:t>Role </a:t>
            </a:r>
            <a:r>
              <a:rPr lang="tr-TR" sz="1600" b="1" dirty="0"/>
              <a:t>of Computer science</a:t>
            </a:r>
            <a:r>
              <a:rPr lang="tr-TR" sz="1400" dirty="0"/>
              <a:t>: Efficient algorithms to</a:t>
            </a:r>
          </a:p>
          <a:p>
            <a:pPr marL="742950" lvl="1" indent="-285750">
              <a:buFont typeface="Arial" pitchFamily="34" charset="0"/>
              <a:buChar char="•"/>
            </a:pPr>
            <a:r>
              <a:rPr lang="tr-TR" sz="1400" dirty="0"/>
              <a:t>Solve the optimization problem</a:t>
            </a:r>
          </a:p>
          <a:p>
            <a:pPr marL="742950" lvl="1" indent="-285750">
              <a:buFont typeface="Arial" pitchFamily="34" charset="0"/>
              <a:buChar char="•"/>
            </a:pPr>
            <a:r>
              <a:rPr lang="tr-TR" sz="1400" dirty="0"/>
              <a:t>Representing and evaluating the model for </a:t>
            </a:r>
            <a:r>
              <a:rPr lang="tr-TR" sz="1400" dirty="0" smtClean="0"/>
              <a:t>inference</a:t>
            </a:r>
            <a:endParaRPr lang="en-US" sz="1400" dirty="0"/>
          </a:p>
          <a:p>
            <a:pPr marL="742950" lvl="1" indent="-285750">
              <a:buFont typeface="Arial" pitchFamily="34" charset="0"/>
              <a:buChar char="•"/>
            </a:pPr>
            <a:endParaRPr lang="tr-TR" sz="1400" dirty="0"/>
          </a:p>
          <a:p>
            <a:pPr marL="285750" indent="-285750" algn="just">
              <a:buFont typeface="Wingdings" pitchFamily="2" charset="2"/>
              <a:buChar char="Ø"/>
            </a:pPr>
            <a:r>
              <a:rPr lang="en-US" sz="1400" dirty="0"/>
              <a:t> </a:t>
            </a:r>
            <a:r>
              <a:rPr lang="en-US" sz="1600" b="1" dirty="0" smtClean="0"/>
              <a:t>Role of Mathematics:</a:t>
            </a:r>
            <a:r>
              <a:rPr lang="en-US" sz="1400" dirty="0" smtClean="0"/>
              <a:t> To build Mathematical model to solve the problem in efficient manner over which computer algorithms are designed. </a:t>
            </a:r>
          </a:p>
          <a:p>
            <a:pPr marL="742950" lvl="1" indent="-285750" algn="just">
              <a:buFont typeface="Arial" pitchFamily="34" charset="0"/>
              <a:buChar char="•"/>
            </a:pPr>
            <a:r>
              <a:rPr lang="en-US" sz="1400" b="1" dirty="0"/>
              <a:t>Linear algebra</a:t>
            </a:r>
            <a:r>
              <a:rPr lang="en-US" sz="1400" dirty="0"/>
              <a:t> is a sub-field of mathematics concerned with vectors, matrices, and </a:t>
            </a:r>
            <a:r>
              <a:rPr lang="en-US" sz="1400" b="1" dirty="0"/>
              <a:t>linear</a:t>
            </a:r>
            <a:r>
              <a:rPr lang="en-US" sz="1400" dirty="0"/>
              <a:t> transforms. It is a key foundation to the field of </a:t>
            </a:r>
            <a:r>
              <a:rPr lang="en-US" sz="1400" b="1" dirty="0"/>
              <a:t>machine learning</a:t>
            </a:r>
            <a:r>
              <a:rPr lang="en-US" sz="1400" dirty="0"/>
              <a:t>, from notations used to describe the operation of algorithms to the implementation of algorithms in </a:t>
            </a:r>
            <a:r>
              <a:rPr lang="en-US" sz="1400" dirty="0" smtClean="0"/>
              <a:t>code.</a:t>
            </a:r>
          </a:p>
          <a:p>
            <a:pPr marL="742950" lvl="1" indent="-285750" algn="just">
              <a:buFont typeface="Arial" pitchFamily="34" charset="0"/>
              <a:buChar char="•"/>
            </a:pPr>
            <a:r>
              <a:rPr lang="en-US" sz="1400" b="1" dirty="0" smtClean="0"/>
              <a:t>Calculus :</a:t>
            </a:r>
            <a:r>
              <a:rPr lang="en-US" sz="1400" dirty="0" smtClean="0"/>
              <a:t>Machine </a:t>
            </a:r>
            <a:r>
              <a:rPr lang="en-US" sz="1400" dirty="0"/>
              <a:t>learning uses derivatives in optimization problems. Optimization algorithms like gradient descent use derivatives to decide whether to increase or decrease weights in order to maximize or minimize some </a:t>
            </a:r>
            <a:r>
              <a:rPr lang="en-US" sz="1400" dirty="0" smtClean="0"/>
              <a:t>objective.</a:t>
            </a:r>
          </a:p>
          <a:p>
            <a:pPr marL="742950" lvl="1" indent="-285750" algn="just">
              <a:buFont typeface="Arial" pitchFamily="34" charset="0"/>
              <a:buChar char="•"/>
            </a:pPr>
            <a:r>
              <a:rPr lang="en-US" sz="1400" b="1" dirty="0" smtClean="0"/>
              <a:t>Probability Theory: </a:t>
            </a:r>
            <a:r>
              <a:rPr lang="en-US" sz="1400" i="1" dirty="0"/>
              <a:t>Probability</a:t>
            </a:r>
            <a:r>
              <a:rPr lang="en-US" sz="1400" dirty="0"/>
              <a:t> theory is a mathematical framework for quantifying </a:t>
            </a:r>
            <a:r>
              <a:rPr lang="en-US" sz="1400" dirty="0" smtClean="0"/>
              <a:t>uncertainty </a:t>
            </a:r>
            <a:r>
              <a:rPr lang="en-US" sz="1400" dirty="0"/>
              <a:t>about the world. It allows us (and our software) to reason effectively in situations where being certain is impossible. </a:t>
            </a:r>
            <a:r>
              <a:rPr lang="en-US" sz="1400" i="1" dirty="0"/>
              <a:t>Probability</a:t>
            </a:r>
            <a:r>
              <a:rPr lang="en-US" sz="1400" dirty="0"/>
              <a:t> theory is at the foundation of many </a:t>
            </a:r>
            <a:r>
              <a:rPr lang="en-US" sz="1400" i="1" dirty="0"/>
              <a:t>machine learning</a:t>
            </a:r>
            <a:r>
              <a:rPr lang="en-US" sz="1400" dirty="0"/>
              <a:t> </a:t>
            </a:r>
            <a:r>
              <a:rPr lang="en-US" sz="1400" dirty="0" smtClean="0"/>
              <a:t>algorithms.</a:t>
            </a:r>
          </a:p>
          <a:p>
            <a:pPr lvl="1" algn="just"/>
            <a:endParaRPr lang="en-US" sz="1400" b="1" dirty="0" smtClean="0"/>
          </a:p>
          <a:p>
            <a:pPr marL="742950" lvl="1" indent="-285750" algn="just">
              <a:buFont typeface="Arial" pitchFamily="34" charset="0"/>
              <a:buChar char="•"/>
            </a:pPr>
            <a:endParaRPr lang="en-US" sz="1400" dirty="0"/>
          </a:p>
        </p:txBody>
      </p:sp>
      <p:sp>
        <p:nvSpPr>
          <p:cNvPr id="12" name="Title 1"/>
          <p:cNvSpPr txBox="1">
            <a:spLocks/>
          </p:cNvSpPr>
          <p:nvPr/>
        </p:nvSpPr>
        <p:spPr>
          <a:xfrm>
            <a:off x="3048000" y="318840"/>
            <a:ext cx="5715000" cy="534600"/>
          </a:xfrm>
          <a:prstGeom prst="rect">
            <a:avLst/>
          </a:prstGeom>
          <a:ln>
            <a:noFill/>
          </a:ln>
        </p:spPr>
        <p:txBody>
          <a:bodyPr>
            <a:normAutofit/>
          </a:bodyPr>
          <a:lstStyle/>
          <a:p>
            <a:pPr fontAlgn="base"/>
            <a:r>
              <a:rPr lang="en-US" sz="2800" b="1" dirty="0" smtClean="0">
                <a:solidFill>
                  <a:schemeClr val="bg1"/>
                </a:solidFill>
              </a:rPr>
              <a:t>Foundation of Machine Learning</a:t>
            </a:r>
            <a:endParaRPr lang="en-US" sz="2800" b="1" dirty="0">
              <a:solidFill>
                <a:schemeClr val="bg1"/>
              </a:solidFill>
            </a:endParaRPr>
          </a:p>
        </p:txBody>
      </p:sp>
      <p:pic>
        <p:nvPicPr>
          <p:cNvPr id="13" name="Picture 3"/>
          <p:cNvPicPr/>
          <p:nvPr/>
        </p:nvPicPr>
        <p:blipFill>
          <a:blip r:embed="rId2"/>
          <a:stretch/>
        </p:blipFill>
        <p:spPr>
          <a:xfrm>
            <a:off x="304800" y="304800"/>
            <a:ext cx="1352880" cy="456120"/>
          </a:xfrm>
          <a:prstGeom prst="rect">
            <a:avLst/>
          </a:prstGeom>
          <a:ln>
            <a:noFill/>
          </a:ln>
        </p:spPr>
      </p:pic>
    </p:spTree>
    <p:extLst>
      <p:ext uri="{BB962C8B-B14F-4D97-AF65-F5344CB8AC3E}">
        <p14:creationId xmlns:p14="http://schemas.microsoft.com/office/powerpoint/2010/main" val="2315556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2" name="Title 1"/>
          <p:cNvSpPr txBox="1">
            <a:spLocks/>
          </p:cNvSpPr>
          <p:nvPr/>
        </p:nvSpPr>
        <p:spPr>
          <a:xfrm>
            <a:off x="3162300" y="318840"/>
            <a:ext cx="5715000" cy="534600"/>
          </a:xfrm>
          <a:prstGeom prst="rect">
            <a:avLst/>
          </a:prstGeom>
          <a:ln>
            <a:noFill/>
          </a:ln>
        </p:spPr>
        <p:txBody>
          <a:bodyPr>
            <a:normAutofit/>
          </a:bodyPr>
          <a:lstStyle/>
          <a:p>
            <a:pPr fontAlgn="base"/>
            <a:r>
              <a:rPr lang="en-US" sz="2800" b="1" dirty="0" smtClean="0">
                <a:solidFill>
                  <a:schemeClr val="bg1"/>
                </a:solidFill>
              </a:rPr>
              <a:t>Foundation of Machine Learning</a:t>
            </a:r>
            <a:endParaRPr lang="en-US" sz="2800" b="1" dirty="0">
              <a:solidFill>
                <a:schemeClr val="bg1"/>
              </a:solidFill>
            </a:endParaRPr>
          </a:p>
        </p:txBody>
      </p:sp>
      <p:pic>
        <p:nvPicPr>
          <p:cNvPr id="13" name="Picture 3"/>
          <p:cNvPicPr/>
          <p:nvPr/>
        </p:nvPicPr>
        <p:blipFill>
          <a:blip r:embed="rId2"/>
          <a:stretch/>
        </p:blipFill>
        <p:spPr>
          <a:xfrm>
            <a:off x="304800" y="304800"/>
            <a:ext cx="1352880" cy="456120"/>
          </a:xfrm>
          <a:prstGeom prst="rect">
            <a:avLst/>
          </a:prstGeom>
          <a:ln>
            <a:noFill/>
          </a:ln>
        </p:spPr>
      </p:pic>
      <p:pic>
        <p:nvPicPr>
          <p:cNvPr id="5122" name="Picture 2" descr="https://cdn-images-1.medium.com/max/800/1*wcEbJfc1lFAhB2ndMeNMW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39" y="1905000"/>
            <a:ext cx="76200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9884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220027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97" y="1755228"/>
            <a:ext cx="22193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752600"/>
            <a:ext cx="219075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565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heel(1)">
                                      <p:cBhvr>
                                        <p:cTn id="7" dur="20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randombar(horizont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randombar(horizont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3078480" y="320040"/>
            <a:ext cx="5791200" cy="461665"/>
          </a:xfrm>
          <a:prstGeom prst="rect">
            <a:avLst/>
          </a:prstGeom>
          <a:noFill/>
          <a:ln>
            <a:noFill/>
          </a:ln>
        </p:spPr>
        <p:txBody>
          <a:bodyPr wrap="square" rtlCol="0">
            <a:spAutoFit/>
          </a:bodyPr>
          <a:lstStyle/>
          <a:p>
            <a:pPr algn="r"/>
            <a:r>
              <a:rPr lang="en-US" sz="2400" b="1" dirty="0" smtClean="0">
                <a:solidFill>
                  <a:schemeClr val="bg1"/>
                </a:solidFill>
              </a:rPr>
              <a:t>Data Science VS Machine Learning</a:t>
            </a:r>
            <a:endParaRPr lang="en-US" sz="2400" dirty="0">
              <a:solidFill>
                <a:schemeClr val="bg1"/>
              </a:solidFill>
            </a:endParaRPr>
          </a:p>
        </p:txBody>
      </p:sp>
      <p:sp>
        <p:nvSpPr>
          <p:cNvPr id="3" name="TextBox 2"/>
          <p:cNvSpPr txBox="1"/>
          <p:nvPr/>
        </p:nvSpPr>
        <p:spPr>
          <a:xfrm>
            <a:off x="439003" y="1600200"/>
            <a:ext cx="8229600" cy="5216813"/>
          </a:xfrm>
          <a:prstGeom prst="rect">
            <a:avLst/>
          </a:prstGeom>
          <a:noFill/>
        </p:spPr>
        <p:txBody>
          <a:bodyPr wrap="square" rtlCol="0">
            <a:spAutoFit/>
          </a:bodyPr>
          <a:lstStyle/>
          <a:p>
            <a:pPr marL="285750" indent="-285750">
              <a:buFont typeface="Wingdings" pitchFamily="2" charset="2"/>
              <a:buChar char="ü"/>
            </a:pPr>
            <a:r>
              <a:rPr lang="en-US" sz="1500" dirty="0" smtClean="0"/>
              <a:t>Machine learning and statistics are part of data science and </a:t>
            </a:r>
            <a:r>
              <a:rPr lang="en-US" sz="1500" dirty="0"/>
              <a:t>d</a:t>
            </a:r>
            <a:r>
              <a:rPr lang="en-US" sz="1500" dirty="0" smtClean="0"/>
              <a:t>ata science is much more than machine learning.</a:t>
            </a:r>
          </a:p>
          <a:p>
            <a:pPr marL="285750" indent="-285750">
              <a:buFont typeface="Wingdings" pitchFamily="2" charset="2"/>
              <a:buChar char="ü"/>
            </a:pPr>
            <a:endParaRPr lang="en-US" sz="1500" dirty="0" smtClean="0"/>
          </a:p>
          <a:p>
            <a:pPr marL="285750" indent="-285750">
              <a:buFont typeface="Wingdings" pitchFamily="2" charset="2"/>
              <a:buChar char="ü"/>
            </a:pPr>
            <a:r>
              <a:rPr lang="en-US" sz="1500" dirty="0" smtClean="0"/>
              <a:t>Data, in data science, may or may not come from a </a:t>
            </a:r>
            <a:r>
              <a:rPr lang="en-US" sz="1500" i="1" dirty="0" smtClean="0"/>
              <a:t>machine</a:t>
            </a:r>
            <a:r>
              <a:rPr lang="en-US" sz="1500" dirty="0" smtClean="0"/>
              <a:t> or mechanical process (survey data could be manually collected, clinical trials involve a specific type of small data)  and it might have nothing to do with </a:t>
            </a:r>
            <a:r>
              <a:rPr lang="en-US" sz="1500" i="1" dirty="0" smtClean="0"/>
              <a:t>learning</a:t>
            </a:r>
            <a:r>
              <a:rPr lang="en-US" sz="1500" dirty="0" smtClean="0"/>
              <a:t>.</a:t>
            </a:r>
          </a:p>
          <a:p>
            <a:pPr marL="285750" indent="-285750">
              <a:buFont typeface="Wingdings" pitchFamily="2" charset="2"/>
              <a:buChar char="ü"/>
            </a:pPr>
            <a:endParaRPr lang="en-US" sz="1500" dirty="0" smtClean="0"/>
          </a:p>
          <a:p>
            <a:pPr marL="285750" indent="-285750">
              <a:buFont typeface="Wingdings" pitchFamily="2" charset="2"/>
              <a:buChar char="ü"/>
            </a:pPr>
            <a:r>
              <a:rPr lang="en-US" sz="1500" dirty="0" smtClean="0"/>
              <a:t>But the main difference is the fact that </a:t>
            </a:r>
            <a:r>
              <a:rPr lang="en-US" sz="1500" b="1" dirty="0" smtClean="0"/>
              <a:t>data science covers the whole spectrum of data processing, not just the algorithmic or statistical aspects.</a:t>
            </a:r>
          </a:p>
          <a:p>
            <a:pPr marL="285750" indent="-285750">
              <a:buFont typeface="Wingdings" pitchFamily="2" charset="2"/>
              <a:buChar char="ü"/>
            </a:pPr>
            <a:endParaRPr lang="en-US" sz="1500" dirty="0" smtClean="0"/>
          </a:p>
          <a:p>
            <a:pPr marL="285750" indent="-285750">
              <a:buFont typeface="Wingdings" pitchFamily="2" charset="2"/>
              <a:buChar char="ü"/>
            </a:pPr>
            <a:r>
              <a:rPr lang="en-US" sz="1500" dirty="0" smtClean="0"/>
              <a:t>In particular, data science also covers</a:t>
            </a:r>
          </a:p>
          <a:p>
            <a:pPr marL="742950" lvl="1" indent="-285750">
              <a:buFont typeface="Wingdings" pitchFamily="2" charset="2"/>
              <a:buChar char="§"/>
            </a:pPr>
            <a:r>
              <a:rPr lang="en-US" sz="1500" dirty="0" smtClean="0"/>
              <a:t>data integration</a:t>
            </a:r>
          </a:p>
          <a:p>
            <a:pPr marL="742950" lvl="1" indent="-285750">
              <a:buFont typeface="Wingdings" pitchFamily="2" charset="2"/>
              <a:buChar char="§"/>
            </a:pPr>
            <a:r>
              <a:rPr lang="en-US" sz="1500" dirty="0" smtClean="0"/>
              <a:t>distributed architecture</a:t>
            </a:r>
          </a:p>
          <a:p>
            <a:pPr marL="742950" lvl="1" indent="-285750">
              <a:buFont typeface="Wingdings" pitchFamily="2" charset="2"/>
              <a:buChar char="§"/>
            </a:pPr>
            <a:r>
              <a:rPr lang="en-US" sz="1500" dirty="0" smtClean="0"/>
              <a:t>automating machine learning</a:t>
            </a:r>
          </a:p>
          <a:p>
            <a:pPr marL="742950" lvl="1" indent="-285750">
              <a:buFont typeface="Wingdings" pitchFamily="2" charset="2"/>
              <a:buChar char="§"/>
            </a:pPr>
            <a:r>
              <a:rPr lang="en-US" sz="1500" dirty="0" smtClean="0"/>
              <a:t>data visualization</a:t>
            </a:r>
          </a:p>
          <a:p>
            <a:pPr marL="742950" lvl="1" indent="-285750">
              <a:buFont typeface="Wingdings" pitchFamily="2" charset="2"/>
              <a:buChar char="§"/>
            </a:pPr>
            <a:r>
              <a:rPr lang="en-US" sz="1500" dirty="0" smtClean="0"/>
              <a:t>dashboards and BI</a:t>
            </a:r>
          </a:p>
          <a:p>
            <a:pPr marL="742950" lvl="1" indent="-285750">
              <a:buFont typeface="Wingdings" pitchFamily="2" charset="2"/>
              <a:buChar char="§"/>
            </a:pPr>
            <a:r>
              <a:rPr lang="en-US" sz="1500" dirty="0" smtClean="0"/>
              <a:t>data engineering</a:t>
            </a:r>
          </a:p>
          <a:p>
            <a:pPr marL="742950" lvl="1" indent="-285750">
              <a:buFont typeface="Wingdings" pitchFamily="2" charset="2"/>
              <a:buChar char="§"/>
            </a:pPr>
            <a:r>
              <a:rPr lang="en-US" sz="1500" dirty="0" smtClean="0"/>
              <a:t>deployment in production mode</a:t>
            </a:r>
          </a:p>
          <a:p>
            <a:pPr marL="742950" lvl="1" indent="-285750">
              <a:buFont typeface="Wingdings" pitchFamily="2" charset="2"/>
              <a:buChar char="§"/>
            </a:pPr>
            <a:r>
              <a:rPr lang="en-US" sz="1500" dirty="0" smtClean="0"/>
              <a:t>automated, data-driven decisions</a:t>
            </a:r>
          </a:p>
          <a:p>
            <a:pPr marL="742950" lvl="1" indent="-285750">
              <a:buFont typeface="Wingdings" pitchFamily="2" charset="2"/>
              <a:buChar char="§"/>
            </a:pPr>
            <a:endParaRPr lang="en-US" sz="1500" dirty="0" smtClean="0"/>
          </a:p>
          <a:p>
            <a:pPr marL="285750" indent="-285750">
              <a:buFont typeface="Wingdings" pitchFamily="2" charset="2"/>
              <a:buChar char="ü"/>
            </a:pPr>
            <a:r>
              <a:rPr lang="en-US" sz="1500" dirty="0"/>
              <a:t>I</a:t>
            </a:r>
            <a:r>
              <a:rPr lang="en-US" sz="1500" dirty="0" smtClean="0"/>
              <a:t>n </a:t>
            </a:r>
            <a:r>
              <a:rPr lang="en-US" sz="1500" dirty="0"/>
              <a:t>many organizations, data scientists focus on only one part of this process</a:t>
            </a:r>
          </a:p>
          <a:p>
            <a:endParaRPr lang="en-US" dirty="0"/>
          </a:p>
        </p:txBody>
      </p:sp>
    </p:spTree>
    <p:extLst>
      <p:ext uri="{BB962C8B-B14F-4D97-AF65-F5344CB8AC3E}">
        <p14:creationId xmlns:p14="http://schemas.microsoft.com/office/powerpoint/2010/main" val="3712986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3"/>
          <p:cNvPicPr/>
          <p:nvPr/>
        </p:nvPicPr>
        <p:blipFill>
          <a:blip r:embed="rId2"/>
          <a:stretch/>
        </p:blipFill>
        <p:spPr>
          <a:xfrm>
            <a:off x="304800" y="30480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 name="Picture 2" descr="Image result for why Machine Learning">
            <a:extLst>
              <a:ext uri="{FF2B5EF4-FFF2-40B4-BE49-F238E27FC236}">
                <a16:creationId xmlns="" xmlns:a16="http://schemas.microsoft.com/office/drawing/2014/main" id="{7EA22641-D56B-4BA5-B5CD-81E8CF208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560564" cy="469310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834640" y="379380"/>
            <a:ext cx="5867400" cy="381000"/>
          </a:xfrm>
          <a:prstGeom prst="rect">
            <a:avLst/>
          </a:prstGeom>
          <a:ln>
            <a:noFill/>
          </a:ln>
        </p:spPr>
        <p:txBody>
          <a:bodyPr>
            <a:noAutofit/>
          </a:bodyPr>
          <a:lstStyle/>
          <a:p>
            <a:pPr algn="r" fontAlgn="base"/>
            <a:r>
              <a:rPr lang="en-US" sz="3200" b="1" dirty="0" smtClean="0">
                <a:solidFill>
                  <a:schemeClr val="bg1"/>
                </a:solidFill>
              </a:rPr>
              <a:t>Types of Machine Learning</a:t>
            </a:r>
            <a:endParaRPr lang="en-US" sz="3200" b="1"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
          <p:cNvPicPr/>
          <p:nvPr/>
        </p:nvPicPr>
        <p:blipFill>
          <a:blip r:embed="rId2"/>
          <a:stretch/>
        </p:blipFill>
        <p:spPr>
          <a:xfrm>
            <a:off x="685800" y="838080"/>
            <a:ext cx="1352880" cy="456120"/>
          </a:xfrm>
          <a:prstGeom prst="rect">
            <a:avLst/>
          </a:prstGeom>
          <a:ln>
            <a:noFill/>
          </a:ln>
        </p:spPr>
      </p:pic>
      <p:sp>
        <p:nvSpPr>
          <p:cNvPr id="132" name="CustomShape 2"/>
          <p:cNvSpPr/>
          <p:nvPr/>
        </p:nvSpPr>
        <p:spPr>
          <a:xfrm>
            <a:off x="381000" y="1752600"/>
            <a:ext cx="8229600" cy="441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2920">
              <a:lnSpc>
                <a:spcPct val="100000"/>
              </a:lnSpc>
              <a:spcBef>
                <a:spcPts val="1414"/>
              </a:spcBef>
              <a:buClr>
                <a:srgbClr val="000000"/>
              </a:buClr>
              <a:buSzPct val="45000"/>
              <a:buFont typeface="Wingdings" charset="2"/>
              <a:buChar char=""/>
            </a:pPr>
            <a:r>
              <a:rPr lang="en-IN" sz="1800" b="0" strike="noStrike" spc="-1" dirty="0">
                <a:solidFill>
                  <a:srgbClr val="000000"/>
                </a:solidFill>
                <a:latin typeface="Arial"/>
                <a:ea typeface="DejaVu Sans"/>
              </a:rPr>
              <a:t>The purpose is to predict the value of a particular variable(target variable) based on values of some other variables(independent or explanatory variables). </a:t>
            </a:r>
            <a:endParaRPr lang="en-IN" sz="1800" b="0" strike="noStrike" spc="-1" dirty="0">
              <a:latin typeface="Arial"/>
            </a:endParaRPr>
          </a:p>
          <a:p>
            <a:pPr marL="432000" indent="-322920">
              <a:lnSpc>
                <a:spcPct val="100000"/>
              </a:lnSpc>
              <a:spcBef>
                <a:spcPts val="1414"/>
              </a:spcBef>
              <a:buClr>
                <a:srgbClr val="000000"/>
              </a:buClr>
              <a:buSzPct val="45000"/>
              <a:buFont typeface="Wingdings" charset="2"/>
              <a:buChar char=""/>
            </a:pPr>
            <a:r>
              <a:rPr lang="en-IN" sz="1800" b="0" strike="noStrike" spc="-1" dirty="0">
                <a:solidFill>
                  <a:srgbClr val="000000"/>
                </a:solidFill>
                <a:latin typeface="Arial"/>
                <a:ea typeface="DejaVu Sans"/>
              </a:rPr>
              <a:t>Classification is used to predict the value of a discrete target variable while regression is used to predict the value of a continuous target variable. </a:t>
            </a:r>
            <a:endParaRPr lang="en-IN" sz="1800" b="0" strike="noStrike" spc="-1" dirty="0">
              <a:latin typeface="Arial"/>
            </a:endParaRPr>
          </a:p>
          <a:p>
            <a:pPr marL="432000" indent="-322920">
              <a:lnSpc>
                <a:spcPct val="100000"/>
              </a:lnSpc>
              <a:spcBef>
                <a:spcPts val="1414"/>
              </a:spcBef>
              <a:buClr>
                <a:srgbClr val="000000"/>
              </a:buClr>
              <a:buSzPct val="45000"/>
              <a:buFont typeface="Wingdings" charset="2"/>
              <a:buChar char=""/>
            </a:pPr>
            <a:r>
              <a:rPr lang="en-IN" sz="1800" b="0" strike="noStrike" spc="-1" dirty="0">
                <a:solidFill>
                  <a:srgbClr val="000000"/>
                </a:solidFill>
                <a:latin typeface="Arial"/>
                <a:ea typeface="DejaVu Sans"/>
              </a:rPr>
              <a:t>To predict whether an email is spam or not is a Classification task while to predict the future price of a stock is a regression task.</a:t>
            </a:r>
            <a:endParaRPr lang="en-IN" sz="1800" b="0" strike="noStrike" spc="-1" dirty="0">
              <a:latin typeface="Arial"/>
            </a:endParaRPr>
          </a:p>
          <a:p>
            <a:pPr marL="432000" indent="-322920">
              <a:lnSpc>
                <a:spcPct val="100000"/>
              </a:lnSpc>
              <a:spcBef>
                <a:spcPts val="1414"/>
              </a:spcBef>
              <a:buClr>
                <a:srgbClr val="000000"/>
              </a:buClr>
              <a:buSzPct val="45000"/>
              <a:buFont typeface="Wingdings" charset="2"/>
              <a:buChar char=""/>
            </a:pPr>
            <a:r>
              <a:rPr lang="en-IN" sz="1800" b="0" strike="noStrike" spc="-1" dirty="0">
                <a:solidFill>
                  <a:srgbClr val="000000"/>
                </a:solidFill>
                <a:latin typeface="Arial"/>
                <a:ea typeface="DejaVu Sans"/>
              </a:rPr>
              <a:t>They are called supervised because we are telling the </a:t>
            </a:r>
            <a:r>
              <a:rPr lang="en-IN" sz="1800" b="1" strike="noStrike" spc="-1" dirty="0">
                <a:solidFill>
                  <a:srgbClr val="000000"/>
                </a:solidFill>
                <a:latin typeface="Arial"/>
                <a:ea typeface="DejaVu Sans"/>
              </a:rPr>
              <a:t>algorithm what to predict.</a:t>
            </a:r>
            <a:endParaRPr lang="en-IN" sz="1800" b="0" strike="noStrike" spc="-1" dirty="0">
              <a:latin typeface="Arial"/>
            </a:endParaRPr>
          </a:p>
          <a:p>
            <a:pPr marL="432000" indent="-322920">
              <a:lnSpc>
                <a:spcPct val="100000"/>
              </a:lnSpc>
              <a:spcBef>
                <a:spcPts val="1414"/>
              </a:spcBef>
              <a:buClr>
                <a:srgbClr val="000000"/>
              </a:buClr>
              <a:buSzPct val="45000"/>
              <a:buFont typeface="Wingdings" charset="2"/>
              <a:buChar char=""/>
            </a:pPr>
            <a:r>
              <a:rPr lang="en-IN" sz="1800" b="0" strike="noStrike" spc="-1" dirty="0">
                <a:solidFill>
                  <a:srgbClr val="000000"/>
                </a:solidFill>
                <a:latin typeface="Arial"/>
                <a:ea typeface="DejaVu Sans"/>
              </a:rPr>
              <a:t>E.g. Speech </a:t>
            </a:r>
            <a:r>
              <a:rPr lang="en-IN" sz="1800" b="0" strike="noStrike" spc="-1" dirty="0" smtClean="0">
                <a:solidFill>
                  <a:srgbClr val="000000"/>
                </a:solidFill>
                <a:latin typeface="Arial"/>
                <a:ea typeface="DejaVu Sans"/>
              </a:rPr>
              <a:t>recognition, Spam classification, Fraud detection, Medical diagnosis, </a:t>
            </a:r>
            <a:r>
              <a:rPr lang="en-IN" spc="-1" dirty="0">
                <a:solidFill>
                  <a:srgbClr val="000000"/>
                </a:solidFill>
                <a:latin typeface="Arial"/>
                <a:ea typeface="DejaVu Sans"/>
              </a:rPr>
              <a:t>F</a:t>
            </a:r>
            <a:r>
              <a:rPr lang="en-IN" sz="1800" b="0" strike="noStrike" spc="-1" dirty="0" smtClean="0">
                <a:solidFill>
                  <a:srgbClr val="000000"/>
                </a:solidFill>
                <a:latin typeface="Arial"/>
                <a:ea typeface="DejaVu Sans"/>
              </a:rPr>
              <a:t>ace detection, Character Recognition, Speech Recognition, Weather Forecast etc</a:t>
            </a:r>
            <a:r>
              <a:rPr lang="en-IN" spc="-1" dirty="0">
                <a:solidFill>
                  <a:srgbClr val="000000"/>
                </a:solidFill>
                <a:latin typeface="Arial"/>
                <a:ea typeface="DejaVu Sans"/>
              </a:rPr>
              <a:t>.</a:t>
            </a:r>
            <a:endParaRPr lang="en-IN" sz="1800" b="0" strike="noStrike" spc="-1" dirty="0">
              <a:latin typeface="Arial"/>
            </a:endParaRPr>
          </a:p>
          <a:p>
            <a:pPr>
              <a:lnSpc>
                <a:spcPct val="100000"/>
              </a:lnSpc>
              <a:spcBef>
                <a:spcPts val="1414"/>
              </a:spcBef>
            </a:pPr>
            <a:endParaRPr lang="en-IN" sz="1800" b="0" strike="noStrike" spc="-1" dirty="0">
              <a:latin typeface="Arial"/>
            </a:endParaRPr>
          </a:p>
          <a:p>
            <a:pPr>
              <a:lnSpc>
                <a:spcPct val="100000"/>
              </a:lnSpc>
              <a:spcBef>
                <a:spcPts val="1414"/>
              </a:spcBef>
            </a:pPr>
            <a:endParaRPr lang="en-IN" sz="1800" b="0" strike="noStrike" spc="-1" dirty="0">
              <a:latin typeface="Arial"/>
            </a:endParaRPr>
          </a:p>
        </p:txBody>
      </p:sp>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itle 1"/>
          <p:cNvSpPr txBox="1">
            <a:spLocks/>
          </p:cNvSpPr>
          <p:nvPr/>
        </p:nvSpPr>
        <p:spPr>
          <a:xfrm>
            <a:off x="3962400" y="332100"/>
            <a:ext cx="4648200" cy="534600"/>
          </a:xfrm>
          <a:prstGeom prst="rect">
            <a:avLst/>
          </a:prstGeom>
          <a:ln>
            <a:noFill/>
          </a:ln>
        </p:spPr>
        <p:txBody>
          <a:bodyPr>
            <a:noAutofit/>
          </a:bodyPr>
          <a:lstStyle/>
          <a:p>
            <a:pPr algn="r" fontAlgn="base"/>
            <a:r>
              <a:rPr lang="en-US" sz="3200" b="1" dirty="0" smtClean="0">
                <a:solidFill>
                  <a:schemeClr val="bg1"/>
                </a:solidFill>
              </a:rPr>
              <a:t>Supervised Learning</a:t>
            </a:r>
            <a:endParaRPr lang="en-US" sz="3200" b="1"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extBox 5"/>
          <p:cNvSpPr txBox="1"/>
          <p:nvPr/>
        </p:nvSpPr>
        <p:spPr>
          <a:xfrm>
            <a:off x="304800" y="1371600"/>
            <a:ext cx="3200400" cy="461665"/>
          </a:xfrm>
          <a:prstGeom prst="rect">
            <a:avLst/>
          </a:prstGeom>
          <a:noFill/>
          <a:ln>
            <a:solidFill>
              <a:srgbClr val="FFC000"/>
            </a:solidFill>
          </a:ln>
        </p:spPr>
        <p:txBody>
          <a:bodyPr wrap="square" rtlCol="0">
            <a:spAutoFit/>
          </a:bodyPr>
          <a:lstStyle/>
          <a:p>
            <a:r>
              <a:rPr lang="en-US" sz="2400" b="1" dirty="0" smtClean="0"/>
              <a:t>About the Program</a:t>
            </a:r>
            <a:endParaRPr lang="en-US" sz="2400" b="1" dirty="0">
              <a:solidFill>
                <a:schemeClr val="bg1">
                  <a:lumMod val="50000"/>
                </a:schemeClr>
              </a:solidFill>
            </a:endParaRPr>
          </a:p>
        </p:txBody>
      </p:sp>
      <p:sp>
        <p:nvSpPr>
          <p:cNvPr id="9" name="Rectangle 8">
            <a:extLst>
              <a:ext uri="{FF2B5EF4-FFF2-40B4-BE49-F238E27FC236}">
                <a16:creationId xmlns="" xmlns:a16="http://schemas.microsoft.com/office/drawing/2014/main" id="{7AF561B8-0A8B-425D-BDE8-2525CDB6A306}"/>
              </a:ext>
            </a:extLst>
          </p:cNvPr>
          <p:cNvSpPr/>
          <p:nvPr/>
        </p:nvSpPr>
        <p:spPr>
          <a:xfrm>
            <a:off x="1787369" y="949911"/>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Image result for statistics">
            <a:extLst>
              <a:ext uri="{FF2B5EF4-FFF2-40B4-BE49-F238E27FC236}">
                <a16:creationId xmlns="" xmlns:a16="http://schemas.microsoft.com/office/drawing/2014/main" id="{B03E660B-1680-46B7-BE22-F5DF9B0A9D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823686"/>
            <a:ext cx="1801427" cy="18014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integral calculus">
            <a:extLst>
              <a:ext uri="{FF2B5EF4-FFF2-40B4-BE49-F238E27FC236}">
                <a16:creationId xmlns="" xmlns:a16="http://schemas.microsoft.com/office/drawing/2014/main" id="{5ADD9FAD-760E-4519-A7E8-EFA3F3E60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8243" y="1602433"/>
            <a:ext cx="1527384" cy="13419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 result for vector algebra">
            <a:extLst>
              <a:ext uri="{FF2B5EF4-FFF2-40B4-BE49-F238E27FC236}">
                <a16:creationId xmlns="" xmlns:a16="http://schemas.microsoft.com/office/drawing/2014/main" id="{CC86BB21-9029-4D48-96E0-6C7972E3C03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2540" y="2177586"/>
            <a:ext cx="15335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Python logo">
            <a:extLst>
              <a:ext uri="{FF2B5EF4-FFF2-40B4-BE49-F238E27FC236}">
                <a16:creationId xmlns="" xmlns:a16="http://schemas.microsoft.com/office/drawing/2014/main" id="{EE137006-CD6F-45FD-B6E9-2F6E130EAC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140" y="4724400"/>
            <a:ext cx="3504146" cy="118359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 xmlns:a16="http://schemas.microsoft.com/office/drawing/2014/main" id="{7FE521D8-01F1-4919-B6C1-D030D038563A}"/>
              </a:ext>
            </a:extLst>
          </p:cNvPr>
          <p:cNvSpPr/>
          <p:nvPr/>
        </p:nvSpPr>
        <p:spPr>
          <a:xfrm>
            <a:off x="319585" y="1905000"/>
            <a:ext cx="6096000" cy="2964786"/>
          </a:xfrm>
          <a:prstGeom prst="rect">
            <a:avLst/>
          </a:prstGeom>
        </p:spPr>
        <p:txBody>
          <a:bodyPr>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Machine Learning Foundations: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itchFamily="2" charset="2"/>
              <a:buChar char="q"/>
            </a:pPr>
            <a:r>
              <a:rPr lang="en-US" dirty="0" smtClean="0">
                <a:latin typeface="Calibri" panose="020F0502020204030204" pitchFamily="34" charset="0"/>
                <a:ea typeface="Calibri" panose="020F0502020204030204" pitchFamily="34" charset="0"/>
                <a:cs typeface="Times New Roman" panose="02020603050405020304" pitchFamily="18" charset="0"/>
              </a:rPr>
              <a:t>Mathematics behind </a:t>
            </a:r>
            <a:r>
              <a:rPr lang="en-US" dirty="0">
                <a:latin typeface="Calibri" panose="020F0502020204030204" pitchFamily="34" charset="0"/>
                <a:ea typeface="Calibri" panose="020F0502020204030204" pitchFamily="34" charset="0"/>
                <a:cs typeface="Times New Roman" panose="02020603050405020304" pitchFamily="18" charset="0"/>
              </a:rPr>
              <a:t>Machine </a:t>
            </a:r>
            <a:r>
              <a:rPr lang="en-US" dirty="0" smtClean="0">
                <a:latin typeface="Calibri" panose="020F0502020204030204" pitchFamily="34" charset="0"/>
                <a:ea typeface="Calibri" panose="020F0502020204030204" pitchFamily="34" charset="0"/>
                <a:cs typeface="Times New Roman" panose="02020603050405020304" pitchFamily="18" charset="0"/>
              </a:rPr>
              <a:t>Learning</a:t>
            </a:r>
          </a:p>
          <a:p>
            <a:pPr marL="742950" lvl="1" indent="-285750">
              <a:lnSpc>
                <a:spcPct val="107000"/>
              </a:lnSpc>
              <a:buFont typeface="Wingdings"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Linear Algebra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Wingdings"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Functions and </a:t>
            </a:r>
            <a:r>
              <a:rPr lang="en-US" dirty="0" smtClean="0">
                <a:latin typeface="Calibri" panose="020F0502020204030204" pitchFamily="34" charset="0"/>
                <a:ea typeface="Calibri" panose="020F0502020204030204" pitchFamily="34" charset="0"/>
                <a:cs typeface="Times New Roman" panose="02020603050405020304" pitchFamily="18" charset="0"/>
              </a:rPr>
              <a:t>Graphs</a:t>
            </a:r>
          </a:p>
          <a:p>
            <a:pPr marL="742950" lvl="1" indent="-285750">
              <a:lnSpc>
                <a:spcPct val="107000"/>
              </a:lnSpc>
              <a:buFont typeface="Wingdings" pitchFamily="2" charset="2"/>
              <a:buChar char="§"/>
            </a:pPr>
            <a:r>
              <a:rPr lang="en-US" dirty="0" smtClean="0">
                <a:latin typeface="Calibri" panose="020F0502020204030204" pitchFamily="34" charset="0"/>
                <a:ea typeface="Calibri" panose="020F0502020204030204" pitchFamily="34" charset="0"/>
                <a:cs typeface="Times New Roman" panose="02020603050405020304" pitchFamily="18" charset="0"/>
              </a:rPr>
              <a:t>Calculus</a:t>
            </a:r>
          </a:p>
          <a:p>
            <a:pPr marL="742950" lvl="1" indent="-285750">
              <a:lnSpc>
                <a:spcPct val="107000"/>
              </a:lnSpc>
              <a:buFont typeface="Wingdings"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Introduction to Probability Theory</a:t>
            </a:r>
          </a:p>
          <a:p>
            <a:pPr marL="285750" marR="0" lvl="0" indent="-285750">
              <a:lnSpc>
                <a:spcPct val="107000"/>
              </a:lnSpc>
              <a:spcBef>
                <a:spcPts val="0"/>
              </a:spcBef>
              <a:spcAft>
                <a:spcPts val="0"/>
              </a:spcAft>
              <a:buFont typeface="Wingdings" pitchFamily="2" charset="2"/>
              <a:buChar char="q"/>
            </a:pPr>
            <a:r>
              <a:rPr lang="en-US" dirty="0" smtClean="0">
                <a:latin typeface="Calibri" panose="020F0502020204030204" pitchFamily="34" charset="0"/>
                <a:ea typeface="Calibri" panose="020F0502020204030204" pitchFamily="34" charset="0"/>
                <a:cs typeface="Times New Roman" panose="02020603050405020304" pitchFamily="18" charset="0"/>
              </a:rPr>
              <a:t>Statistics </a:t>
            </a:r>
            <a:r>
              <a:rPr lang="en-US" dirty="0">
                <a:latin typeface="Calibri" panose="020F0502020204030204" pitchFamily="34" charset="0"/>
                <a:ea typeface="Calibri" panose="020F0502020204030204" pitchFamily="34" charset="0"/>
                <a:cs typeface="Times New Roman" panose="02020603050405020304" pitchFamily="18" charset="0"/>
              </a:rPr>
              <a:t>and its Applications</a:t>
            </a:r>
          </a:p>
          <a:p>
            <a:pPr marL="285750" marR="0" lvl="0" indent="-285750">
              <a:lnSpc>
                <a:spcPct val="107000"/>
              </a:lnSpc>
              <a:spcBef>
                <a:spcPts val="0"/>
              </a:spcBef>
              <a:spcAft>
                <a:spcPts val="800"/>
              </a:spcAft>
              <a:buFont typeface="Wingdings" pitchFamily="2" charset="2"/>
              <a:buChar char="q"/>
            </a:pPr>
            <a:r>
              <a:rPr lang="en-US" dirty="0" smtClean="0">
                <a:latin typeface="Calibri" panose="020F0502020204030204" pitchFamily="34" charset="0"/>
                <a:ea typeface="Calibri" panose="020F0502020204030204" pitchFamily="34" charset="0"/>
                <a:cs typeface="Times New Roman" panose="02020603050405020304" pitchFamily="18" charset="0"/>
              </a:rPr>
              <a:t>Python</a:t>
            </a:r>
          </a:p>
          <a:p>
            <a:pPr marL="285750" marR="0" lvl="0" indent="-285750">
              <a:lnSpc>
                <a:spcPct val="107000"/>
              </a:lnSpc>
              <a:spcBef>
                <a:spcPts val="0"/>
              </a:spcBef>
              <a:spcAft>
                <a:spcPts val="800"/>
              </a:spcAft>
              <a:buFont typeface="Wingdings" pitchFamily="2" charset="2"/>
              <a:buChar char="q"/>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6" descr="Image result for probability">
            <a:extLst>
              <a:ext uri="{FF2B5EF4-FFF2-40B4-BE49-F238E27FC236}">
                <a16:creationId xmlns="" xmlns:a16="http://schemas.microsoft.com/office/drawing/2014/main" id="{D5EC5192-CD78-4B84-A9AF-EBA175CBB5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9600" y="4343400"/>
            <a:ext cx="2476465" cy="158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67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2"/>
          <p:cNvSpPr/>
          <p:nvPr/>
        </p:nvSpPr>
        <p:spPr>
          <a:xfrm>
            <a:off x="429544" y="2162400"/>
            <a:ext cx="5157360" cy="3975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1840">
              <a:lnSpc>
                <a:spcPct val="100000"/>
              </a:lnSpc>
              <a:spcBef>
                <a:spcPts val="1414"/>
              </a:spcBef>
              <a:buClr>
                <a:srgbClr val="000000"/>
              </a:buClr>
              <a:buSzPct val="45000"/>
              <a:buFont typeface="Wingdings" charset="2"/>
              <a:buChar char=""/>
            </a:pPr>
            <a:r>
              <a:rPr lang="en-IN" sz="1600" b="0" strike="noStrike" spc="-1" dirty="0">
                <a:solidFill>
                  <a:srgbClr val="000000"/>
                </a:solidFill>
                <a:latin typeface="Arial"/>
                <a:ea typeface="DejaVu Sans"/>
              </a:rPr>
              <a:t>The purpose is to derive patterns that summarize the underlying relationships in data. </a:t>
            </a:r>
            <a:endParaRPr lang="en-IN" sz="16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1600" b="0" strike="noStrike" spc="-1" dirty="0">
                <a:solidFill>
                  <a:srgbClr val="000000"/>
                </a:solidFill>
                <a:latin typeface="Arial"/>
                <a:ea typeface="DejaVu Sans"/>
              </a:rPr>
              <a:t>Association Analysis, Cluster Analysis and Anomaly detection are examples of Unsupervised Learning. </a:t>
            </a:r>
            <a:endParaRPr lang="en-IN" sz="16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1600" b="0" strike="noStrike" spc="-1" dirty="0">
                <a:solidFill>
                  <a:srgbClr val="000000"/>
                </a:solidFill>
                <a:latin typeface="Arial"/>
                <a:ea typeface="DejaVu Sans"/>
              </a:rPr>
              <a:t>They are called unsupervised because in such cases, the final outcome is not known beforehand</a:t>
            </a:r>
            <a:r>
              <a:rPr lang="en-IN" sz="1600" b="0" strike="noStrike" spc="-1" dirty="0" smtClean="0">
                <a:solidFill>
                  <a:srgbClr val="000000"/>
                </a:solidFill>
                <a:latin typeface="Arial"/>
                <a:ea typeface="DejaVu Sans"/>
              </a:rPr>
              <a:t>.</a:t>
            </a:r>
          </a:p>
          <a:p>
            <a:pPr marL="432000" indent="-321840">
              <a:spcBef>
                <a:spcPts val="1414"/>
              </a:spcBef>
              <a:buClr>
                <a:srgbClr val="000000"/>
              </a:buClr>
              <a:buSzPct val="45000"/>
              <a:buFont typeface="Wingdings" charset="2"/>
              <a:buChar char=""/>
            </a:pPr>
            <a:r>
              <a:rPr lang="en-IN" sz="1600" spc="-1" dirty="0" smtClean="0">
                <a:solidFill>
                  <a:srgbClr val="000000"/>
                </a:solidFill>
                <a:latin typeface="Arial"/>
              </a:rPr>
              <a:t>Example: Customer segmentation, </a:t>
            </a:r>
            <a:r>
              <a:rPr lang="en-US" sz="1600" dirty="0"/>
              <a:t>Visual Recognition, predicting or understanding handwritten digits</a:t>
            </a:r>
            <a:r>
              <a:rPr lang="en-US" sz="1600" dirty="0" smtClean="0"/>
              <a:t>, clustering </a:t>
            </a:r>
            <a:r>
              <a:rPr lang="en-US" sz="1600" dirty="0"/>
              <a:t>websites based on particular words count on each webpage</a:t>
            </a:r>
          </a:p>
          <a:p>
            <a:pPr marL="432000" indent="-321840">
              <a:lnSpc>
                <a:spcPct val="100000"/>
              </a:lnSpc>
              <a:spcBef>
                <a:spcPts val="1414"/>
              </a:spcBef>
              <a:buClr>
                <a:srgbClr val="000000"/>
              </a:buClr>
              <a:buSzPct val="45000"/>
              <a:buFont typeface="Wingdings" charset="2"/>
              <a:buChar char=""/>
            </a:pPr>
            <a:endParaRPr lang="en-IN" sz="2000" b="0" strike="noStrike" spc="-1" dirty="0">
              <a:latin typeface="Times New Roman"/>
            </a:endParaRPr>
          </a:p>
          <a:p>
            <a:pPr marL="108000">
              <a:lnSpc>
                <a:spcPct val="100000"/>
              </a:lnSpc>
              <a:spcBef>
                <a:spcPts val="1414"/>
              </a:spcBef>
            </a:pPr>
            <a:r>
              <a:rPr lang="en-IN" sz="3200" b="0" strike="noStrike" spc="-1" dirty="0">
                <a:solidFill>
                  <a:srgbClr val="000000"/>
                </a:solidFill>
                <a:latin typeface="Arial"/>
                <a:ea typeface="DejaVu Sans"/>
              </a:rPr>
              <a:t> </a:t>
            </a:r>
            <a:endParaRPr lang="en-IN" sz="3200" b="0" strike="noStrike" spc="-1" dirty="0">
              <a:latin typeface="Times New Roman"/>
            </a:endParaRPr>
          </a:p>
        </p:txBody>
      </p:sp>
      <p:pic>
        <p:nvPicPr>
          <p:cNvPr id="135" name="Picture 52"/>
          <p:cNvPicPr/>
          <p:nvPr/>
        </p:nvPicPr>
        <p:blipFill>
          <a:blip r:embed="rId2"/>
          <a:stretch/>
        </p:blipFill>
        <p:spPr>
          <a:xfrm>
            <a:off x="6400800" y="1747080"/>
            <a:ext cx="2101560" cy="4806120"/>
          </a:xfrm>
          <a:prstGeom prst="rect">
            <a:avLst/>
          </a:prstGeom>
          <a:ln>
            <a:noFill/>
          </a:ln>
        </p:spPr>
      </p:pic>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itle 1"/>
          <p:cNvSpPr txBox="1">
            <a:spLocks/>
          </p:cNvSpPr>
          <p:nvPr/>
        </p:nvSpPr>
        <p:spPr>
          <a:xfrm>
            <a:off x="3962400" y="381000"/>
            <a:ext cx="4724400" cy="534600"/>
          </a:xfrm>
          <a:prstGeom prst="rect">
            <a:avLst/>
          </a:prstGeom>
          <a:ln>
            <a:noFill/>
          </a:ln>
        </p:spPr>
        <p:txBody>
          <a:bodyPr>
            <a:noAutofit/>
          </a:bodyPr>
          <a:lstStyle/>
          <a:p>
            <a:pPr fontAlgn="base"/>
            <a:r>
              <a:rPr lang="en-US" sz="3200" b="1" dirty="0" smtClean="0">
                <a:solidFill>
                  <a:schemeClr val="bg1"/>
                </a:solidFill>
              </a:rPr>
              <a:t>Unsupervised Learning</a:t>
            </a:r>
            <a:endParaRPr lang="en-US" sz="3200" b="1"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3"/>
          <p:cNvPicPr/>
          <p:nvPr/>
        </p:nvPicPr>
        <p:blipFill>
          <a:blip r:embed="rId2"/>
          <a:stretch/>
        </p:blipFill>
        <p:spPr>
          <a:xfrm>
            <a:off x="685800" y="838080"/>
            <a:ext cx="1352880" cy="456120"/>
          </a:xfrm>
          <a:prstGeom prst="rect">
            <a:avLst/>
          </a:prstGeom>
          <a:ln>
            <a:noFill/>
          </a:ln>
        </p:spPr>
      </p:pic>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itle 1"/>
          <p:cNvSpPr txBox="1">
            <a:spLocks/>
          </p:cNvSpPr>
          <p:nvPr/>
        </p:nvSpPr>
        <p:spPr>
          <a:xfrm>
            <a:off x="2358707" y="340980"/>
            <a:ext cx="6469657" cy="534600"/>
          </a:xfrm>
          <a:prstGeom prst="rect">
            <a:avLst/>
          </a:prstGeom>
          <a:ln>
            <a:noFill/>
          </a:ln>
        </p:spPr>
        <p:txBody>
          <a:bodyPr>
            <a:normAutofit fontScale="85000" lnSpcReduction="10000"/>
          </a:bodyPr>
          <a:lstStyle/>
          <a:p>
            <a:pPr algn="r" fontAlgn="base"/>
            <a:r>
              <a:rPr lang="en-US" sz="2800" b="1" dirty="0" smtClean="0">
                <a:solidFill>
                  <a:schemeClr val="bg1"/>
                </a:solidFill>
              </a:rPr>
              <a:t>Unsupervised Learning: </a:t>
            </a:r>
            <a:r>
              <a:rPr lang="tr-TR" sz="2800" dirty="0" smtClean="0">
                <a:solidFill>
                  <a:schemeClr val="bg1"/>
                </a:solidFill>
              </a:rPr>
              <a:t>Face </a:t>
            </a:r>
            <a:r>
              <a:rPr lang="tr-TR" sz="2800" dirty="0">
                <a:solidFill>
                  <a:schemeClr val="bg1"/>
                </a:solidFill>
              </a:rPr>
              <a:t>Recognition</a:t>
            </a:r>
            <a:endParaRPr lang="en-US" sz="2800" b="1" dirty="0">
              <a:solidFill>
                <a:schemeClr val="bg1"/>
              </a:solidFill>
            </a:endParaRPr>
          </a:p>
        </p:txBody>
      </p:sp>
      <p:sp>
        <p:nvSpPr>
          <p:cNvPr id="9" name="Rectangle 2"/>
          <p:cNvSpPr txBox="1">
            <a:spLocks noChangeArrowheads="1"/>
          </p:cNvSpPr>
          <p:nvPr/>
        </p:nvSpPr>
        <p:spPr>
          <a:xfrm>
            <a:off x="457200" y="457200"/>
            <a:ext cx="8229600" cy="1371600"/>
          </a:xfrm>
          <a:prstGeom prst="rect">
            <a:avLst/>
          </a:prstGeom>
        </p:spPr>
        <p:txBody>
          <a:bodyPr/>
          <a:lstStyle/>
          <a:p>
            <a:r>
              <a:rPr lang="tr-TR" smtClean="0"/>
              <a:t>Face Recognition</a:t>
            </a:r>
            <a:endParaRPr lang="tr-TR" dirty="0"/>
          </a:p>
        </p:txBody>
      </p:sp>
      <p:pic>
        <p:nvPicPr>
          <p:cNvPr id="10" name="Picture 17" descr="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7" y="28194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descr="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700" y="28194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762" y="28194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 descr="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825" y="2819400"/>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descr="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483552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2" descr="0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6262" y="483552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3" descr="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4325" y="483552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4" descr="3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2387" y="4835525"/>
            <a:ext cx="8763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5"/>
          <p:cNvSpPr txBox="1">
            <a:spLocks noChangeArrowheads="1"/>
          </p:cNvSpPr>
          <p:nvPr/>
        </p:nvSpPr>
        <p:spPr bwMode="auto">
          <a:xfrm>
            <a:off x="611188" y="2209800"/>
            <a:ext cx="4684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eaLnBrk="1" hangingPunct="1"/>
            <a:r>
              <a:rPr lang="tr-TR" sz="2400" dirty="0">
                <a:latin typeface="Lucida Bright" pitchFamily="18" charset="0"/>
              </a:rPr>
              <a:t>Training examples of a person</a:t>
            </a:r>
          </a:p>
        </p:txBody>
      </p:sp>
      <p:sp>
        <p:nvSpPr>
          <p:cNvPr id="19" name="Text Box 26"/>
          <p:cNvSpPr txBox="1">
            <a:spLocks noChangeArrowheads="1"/>
          </p:cNvSpPr>
          <p:nvPr/>
        </p:nvSpPr>
        <p:spPr bwMode="auto">
          <a:xfrm>
            <a:off x="838200" y="4260850"/>
            <a:ext cx="1951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200">
                <a:solidFill>
                  <a:schemeClr val="tx1"/>
                </a:solidFill>
                <a:latin typeface="Palatino Linotype" pitchFamily="18" charset="0"/>
              </a:defRPr>
            </a:lvl1pPr>
            <a:lvl2pPr marL="742950" indent="-285750" eaLnBrk="0" hangingPunct="0">
              <a:defRPr sz="3200">
                <a:solidFill>
                  <a:schemeClr val="tx1"/>
                </a:solidFill>
                <a:latin typeface="Palatino Linotype" pitchFamily="18" charset="0"/>
              </a:defRPr>
            </a:lvl2pPr>
            <a:lvl3pPr marL="1143000" indent="-228600" eaLnBrk="0" hangingPunct="0">
              <a:defRPr sz="3200">
                <a:solidFill>
                  <a:schemeClr val="tx1"/>
                </a:solidFill>
                <a:latin typeface="Palatino Linotype" pitchFamily="18" charset="0"/>
              </a:defRPr>
            </a:lvl3pPr>
            <a:lvl4pPr marL="1600200" indent="-228600" eaLnBrk="0" hangingPunct="0">
              <a:defRPr sz="3200">
                <a:solidFill>
                  <a:schemeClr val="tx1"/>
                </a:solidFill>
                <a:latin typeface="Palatino Linotype" pitchFamily="18" charset="0"/>
              </a:defRPr>
            </a:lvl4pPr>
            <a:lvl5pPr marL="2057400" indent="-228600" eaLnBrk="0" hangingPunct="0">
              <a:defRPr sz="3200">
                <a:solidFill>
                  <a:schemeClr val="tx1"/>
                </a:solidFill>
                <a:latin typeface="Palatino Linotype" pitchFamily="18" charset="0"/>
              </a:defRPr>
            </a:lvl5pPr>
            <a:lvl6pPr marL="2514600" indent="-228600" eaLnBrk="0" fontAlgn="base" hangingPunct="0">
              <a:spcBef>
                <a:spcPct val="0"/>
              </a:spcBef>
              <a:spcAft>
                <a:spcPct val="0"/>
              </a:spcAft>
              <a:defRPr sz="3200">
                <a:solidFill>
                  <a:schemeClr val="tx1"/>
                </a:solidFill>
                <a:latin typeface="Palatino Linotype" pitchFamily="18" charset="0"/>
              </a:defRPr>
            </a:lvl6pPr>
            <a:lvl7pPr marL="2971800" indent="-228600" eaLnBrk="0" fontAlgn="base" hangingPunct="0">
              <a:spcBef>
                <a:spcPct val="0"/>
              </a:spcBef>
              <a:spcAft>
                <a:spcPct val="0"/>
              </a:spcAft>
              <a:defRPr sz="3200">
                <a:solidFill>
                  <a:schemeClr val="tx1"/>
                </a:solidFill>
                <a:latin typeface="Palatino Linotype" pitchFamily="18" charset="0"/>
              </a:defRPr>
            </a:lvl7pPr>
            <a:lvl8pPr marL="3429000" indent="-228600" eaLnBrk="0" fontAlgn="base" hangingPunct="0">
              <a:spcBef>
                <a:spcPct val="0"/>
              </a:spcBef>
              <a:spcAft>
                <a:spcPct val="0"/>
              </a:spcAft>
              <a:defRPr sz="3200">
                <a:solidFill>
                  <a:schemeClr val="tx1"/>
                </a:solidFill>
                <a:latin typeface="Palatino Linotype" pitchFamily="18" charset="0"/>
              </a:defRPr>
            </a:lvl8pPr>
            <a:lvl9pPr marL="3886200" indent="-228600" eaLnBrk="0" fontAlgn="base" hangingPunct="0">
              <a:spcBef>
                <a:spcPct val="0"/>
              </a:spcBef>
              <a:spcAft>
                <a:spcPct val="0"/>
              </a:spcAft>
              <a:defRPr sz="3200">
                <a:solidFill>
                  <a:schemeClr val="tx1"/>
                </a:solidFill>
                <a:latin typeface="Palatino Linotype" pitchFamily="18" charset="0"/>
              </a:defRPr>
            </a:lvl9pPr>
          </a:lstStyle>
          <a:p>
            <a:pPr eaLnBrk="1" hangingPunct="1"/>
            <a:r>
              <a:rPr lang="tr-TR" sz="2400">
                <a:latin typeface="Lucida Bright" pitchFamily="18" charset="0"/>
              </a:rPr>
              <a:t>Test images</a:t>
            </a:r>
          </a:p>
        </p:txBody>
      </p:sp>
    </p:spTree>
    <p:extLst>
      <p:ext uri="{BB962C8B-B14F-4D97-AF65-F5344CB8AC3E}">
        <p14:creationId xmlns:p14="http://schemas.microsoft.com/office/powerpoint/2010/main" val="12595850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2"/>
          <p:cNvSpPr/>
          <p:nvPr/>
        </p:nvSpPr>
        <p:spPr>
          <a:xfrm>
            <a:off x="404732" y="2590800"/>
            <a:ext cx="8333456" cy="3810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85750" indent="-285750" algn="just">
              <a:buFont typeface="Wingdings" pitchFamily="2" charset="2"/>
              <a:buChar char="q"/>
            </a:pPr>
            <a:r>
              <a:rPr lang="en-US" sz="1600" b="1" dirty="0"/>
              <a:t>R</a:t>
            </a:r>
            <a:r>
              <a:rPr lang="en-US" sz="1600" dirty="0"/>
              <a:t>einforcement Learning allows the machine or software agent to learn its </a:t>
            </a:r>
            <a:r>
              <a:rPr lang="en-US" sz="1600" dirty="0" smtClean="0"/>
              <a:t>behavior </a:t>
            </a:r>
            <a:r>
              <a:rPr lang="en-US" sz="1600" dirty="0"/>
              <a:t>based on feedback from the environment.</a:t>
            </a:r>
          </a:p>
          <a:p>
            <a:pPr marL="285750" indent="-285750" algn="just">
              <a:buFont typeface="Wingdings" pitchFamily="2" charset="2"/>
              <a:buChar char="q"/>
            </a:pPr>
            <a:r>
              <a:rPr lang="tr-TR" sz="1600" dirty="0" smtClean="0"/>
              <a:t>Learning </a:t>
            </a:r>
            <a:r>
              <a:rPr lang="tr-TR" sz="1600" dirty="0"/>
              <a:t>a policy: A sequence of outputs</a:t>
            </a:r>
          </a:p>
          <a:p>
            <a:pPr marL="285750" indent="-285750" algn="just">
              <a:buFont typeface="Wingdings" pitchFamily="2" charset="2"/>
              <a:buChar char="q"/>
            </a:pPr>
            <a:r>
              <a:rPr lang="tr-TR" sz="1600" dirty="0"/>
              <a:t>No supervised output but delayed reward</a:t>
            </a:r>
          </a:p>
          <a:p>
            <a:pPr marL="285750" indent="-285750" algn="just">
              <a:buFont typeface="Wingdings" pitchFamily="2" charset="2"/>
              <a:buChar char="q"/>
            </a:pPr>
            <a:r>
              <a:rPr lang="tr-TR" sz="1600" dirty="0" smtClean="0"/>
              <a:t>Game playing</a:t>
            </a:r>
            <a:r>
              <a:rPr lang="en-US" sz="1600" dirty="0" smtClean="0"/>
              <a:t>,Self </a:t>
            </a:r>
            <a:r>
              <a:rPr lang="en-US" sz="1600" dirty="0"/>
              <a:t>Driving </a:t>
            </a:r>
            <a:r>
              <a:rPr lang="en-US" sz="1600" dirty="0" smtClean="0"/>
              <a:t>Cars, Gaming, Robotics</a:t>
            </a:r>
          </a:p>
          <a:p>
            <a:pPr marL="285750" indent="-285750" algn="just">
              <a:buFont typeface="Wingdings" pitchFamily="2" charset="2"/>
              <a:buChar char="q"/>
            </a:pPr>
            <a:endParaRPr lang="en-US" sz="1600" dirty="0"/>
          </a:p>
          <a:p>
            <a:pPr algn="just"/>
            <a:r>
              <a:rPr lang="en-US" sz="1600" dirty="0"/>
              <a:t>Let’s imagine an agent learning to play Super Mario Bros as a working example. The Reinforcement Learning (RL) process can be modeled as a loop that works like this:</a:t>
            </a:r>
          </a:p>
          <a:p>
            <a:pPr marL="285750" indent="-285750" algn="just">
              <a:buFont typeface="Wingdings" pitchFamily="2" charset="2"/>
              <a:buChar char="§"/>
            </a:pPr>
            <a:r>
              <a:rPr lang="en-US" sz="1600" dirty="0"/>
              <a:t>Our Agent receives </a:t>
            </a:r>
            <a:r>
              <a:rPr lang="en-US" sz="1600" b="1" dirty="0"/>
              <a:t>state S0</a:t>
            </a:r>
            <a:r>
              <a:rPr lang="en-US" sz="1600" dirty="0"/>
              <a:t> from the </a:t>
            </a:r>
            <a:r>
              <a:rPr lang="en-US" sz="1600" b="1" dirty="0"/>
              <a:t>Environment</a:t>
            </a:r>
            <a:r>
              <a:rPr lang="en-US" sz="1600" dirty="0"/>
              <a:t> (In our case we receive the first frame of our game (state) from Super Mario Bros (environment))</a:t>
            </a:r>
          </a:p>
          <a:p>
            <a:pPr marL="285750" indent="-285750" algn="just">
              <a:buFont typeface="Wingdings" pitchFamily="2" charset="2"/>
              <a:buChar char="§"/>
            </a:pPr>
            <a:r>
              <a:rPr lang="en-US" sz="1600" dirty="0"/>
              <a:t>Based on that</a:t>
            </a:r>
            <a:r>
              <a:rPr lang="en-US" sz="1600" b="1" dirty="0"/>
              <a:t> state S0, </a:t>
            </a:r>
            <a:r>
              <a:rPr lang="en-US" sz="1600" dirty="0"/>
              <a:t>agent takes an </a:t>
            </a:r>
            <a:r>
              <a:rPr lang="en-US" sz="1600" b="1" dirty="0"/>
              <a:t>action A0</a:t>
            </a:r>
            <a:r>
              <a:rPr lang="en-US" sz="1600" dirty="0"/>
              <a:t> (our agent will move right)</a:t>
            </a:r>
          </a:p>
          <a:p>
            <a:pPr marL="285750" indent="-285750" algn="just">
              <a:buFont typeface="Wingdings" pitchFamily="2" charset="2"/>
              <a:buChar char="§"/>
            </a:pPr>
            <a:r>
              <a:rPr lang="en-US" sz="1600" dirty="0"/>
              <a:t>Environment transitions to a </a:t>
            </a:r>
            <a:r>
              <a:rPr lang="en-US" sz="1600" b="1" dirty="0"/>
              <a:t>new</a:t>
            </a:r>
            <a:r>
              <a:rPr lang="en-US" sz="1600" dirty="0"/>
              <a:t> </a:t>
            </a:r>
            <a:r>
              <a:rPr lang="en-US" sz="1600" b="1" dirty="0"/>
              <a:t>state S1</a:t>
            </a:r>
            <a:r>
              <a:rPr lang="en-US" sz="1600" dirty="0"/>
              <a:t> (new frame)</a:t>
            </a:r>
          </a:p>
          <a:p>
            <a:pPr marL="285750" indent="-285750" algn="just">
              <a:buFont typeface="Wingdings" pitchFamily="2" charset="2"/>
              <a:buChar char="§"/>
            </a:pPr>
            <a:r>
              <a:rPr lang="en-US" sz="1600" dirty="0"/>
              <a:t>Environment gives some </a:t>
            </a:r>
            <a:r>
              <a:rPr lang="en-US" sz="1600" b="1" dirty="0"/>
              <a:t>reward R1</a:t>
            </a:r>
            <a:r>
              <a:rPr lang="en-US" sz="1600" dirty="0"/>
              <a:t> to the agent (not dead: +1)</a:t>
            </a:r>
          </a:p>
          <a:p>
            <a:pPr marL="285750" indent="-285750" algn="just">
              <a:buFont typeface="Wingdings" pitchFamily="2" charset="2"/>
              <a:buChar char="§"/>
            </a:pPr>
            <a:r>
              <a:rPr lang="en-US" sz="1600" dirty="0"/>
              <a:t>This RL loop outputs a sequence of </a:t>
            </a:r>
            <a:r>
              <a:rPr lang="en-US" sz="1600" b="1" dirty="0"/>
              <a:t>state, action and reward.</a:t>
            </a:r>
            <a:endParaRPr lang="en-US" sz="1600" dirty="0"/>
          </a:p>
          <a:p>
            <a:pPr marL="285750" indent="-285750" algn="just">
              <a:buFont typeface="Wingdings" pitchFamily="2" charset="2"/>
              <a:buChar char="§"/>
            </a:pPr>
            <a:r>
              <a:rPr lang="en-US" sz="1600" dirty="0"/>
              <a:t>The goal of the agent is to maximize the expected cumulative reward.</a:t>
            </a:r>
          </a:p>
          <a:p>
            <a:pPr marL="285750" indent="-285750" algn="just">
              <a:buFont typeface="Wingdings" pitchFamily="2" charset="2"/>
              <a:buChar char="q"/>
            </a:pPr>
            <a:endParaRPr lang="en-US" sz="1600" dirty="0"/>
          </a:p>
          <a:p>
            <a:pPr marL="285750" indent="-285750" algn="just">
              <a:buFont typeface="Wingdings" pitchFamily="2" charset="2"/>
              <a:buChar char="q"/>
            </a:pPr>
            <a:endParaRPr lang="tr-TR" sz="1600" dirty="0"/>
          </a:p>
        </p:txBody>
      </p:sp>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itle 1"/>
          <p:cNvSpPr txBox="1">
            <a:spLocks/>
          </p:cNvSpPr>
          <p:nvPr/>
        </p:nvSpPr>
        <p:spPr>
          <a:xfrm>
            <a:off x="4038600" y="304800"/>
            <a:ext cx="4730068" cy="534600"/>
          </a:xfrm>
          <a:prstGeom prst="rect">
            <a:avLst/>
          </a:prstGeom>
          <a:ln>
            <a:noFill/>
          </a:ln>
        </p:spPr>
        <p:txBody>
          <a:bodyPr>
            <a:noAutofit/>
          </a:bodyPr>
          <a:lstStyle/>
          <a:p>
            <a:pPr algn="r" fontAlgn="base"/>
            <a:r>
              <a:rPr lang="en-US" sz="2800" b="1" dirty="0" smtClean="0">
                <a:solidFill>
                  <a:schemeClr val="bg1"/>
                </a:solidFill>
              </a:rPr>
              <a:t>Reinforcement Learning</a:t>
            </a:r>
            <a:endParaRPr lang="en-US" sz="2800" b="1" dirty="0">
              <a:solidFill>
                <a:schemeClr val="bg1"/>
              </a:solidFill>
            </a:endParaRPr>
          </a:p>
        </p:txBody>
      </p:sp>
      <p:pic>
        <p:nvPicPr>
          <p:cNvPr id="3074" name="Picture 2" descr="https://cdn-images-1.medium.com/max/1600/1*aKYFRoEmmKkybqJOvLt2J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532200"/>
            <a:ext cx="4815840" cy="205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259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3"/>
          <p:cNvPicPr/>
          <p:nvPr/>
        </p:nvPicPr>
        <p:blipFill>
          <a:blip r:embed="rId2"/>
          <a:stretch/>
        </p:blipFill>
        <p:spPr>
          <a:xfrm>
            <a:off x="685800" y="838080"/>
            <a:ext cx="1352880" cy="456120"/>
          </a:xfrm>
          <a:prstGeom prst="rect">
            <a:avLst/>
          </a:prstGeom>
          <a:ln>
            <a:noFill/>
          </a:ln>
        </p:spPr>
      </p:pic>
      <p:pic>
        <p:nvPicPr>
          <p:cNvPr id="140" name="Picture 1"/>
          <p:cNvPicPr/>
          <p:nvPr/>
        </p:nvPicPr>
        <p:blipFill>
          <a:blip r:embed="rId3"/>
          <a:srcRect l="5737" t="7592" r="5885" b="935"/>
          <a:stretch/>
        </p:blipFill>
        <p:spPr>
          <a:xfrm>
            <a:off x="1362240" y="1660509"/>
            <a:ext cx="6181560" cy="4816491"/>
          </a:xfrm>
          <a:prstGeom prst="rect">
            <a:avLst/>
          </a:prstGeom>
          <a:ln>
            <a:noFill/>
          </a:ln>
        </p:spPr>
      </p:pic>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itle 1"/>
          <p:cNvSpPr txBox="1">
            <a:spLocks/>
          </p:cNvSpPr>
          <p:nvPr/>
        </p:nvSpPr>
        <p:spPr>
          <a:xfrm>
            <a:off x="304800" y="1219200"/>
            <a:ext cx="3962400" cy="534600"/>
          </a:xfrm>
          <a:prstGeom prst="rect">
            <a:avLst/>
          </a:prstGeom>
        </p:spPr>
        <p:txBody>
          <a:bodyPr>
            <a:normAutofit/>
          </a:bodyPr>
          <a:lstStyle/>
          <a:p>
            <a:pPr fontAlgn="base"/>
            <a:endParaRPr lang="en-US" sz="2800" b="1" dirty="0">
              <a:solidFill>
                <a:schemeClr val="bg1">
                  <a:lumMod val="50000"/>
                </a:schemeClr>
              </a:solidFill>
            </a:endParaRPr>
          </a:p>
        </p:txBody>
      </p:sp>
      <p:sp>
        <p:nvSpPr>
          <p:cNvPr id="7" name="TextBox 6"/>
          <p:cNvSpPr txBox="1"/>
          <p:nvPr/>
        </p:nvSpPr>
        <p:spPr>
          <a:xfrm>
            <a:off x="2240280" y="304800"/>
            <a:ext cx="6522720" cy="523220"/>
          </a:xfrm>
          <a:prstGeom prst="rect">
            <a:avLst/>
          </a:prstGeom>
          <a:noFill/>
          <a:ln>
            <a:noFill/>
          </a:ln>
        </p:spPr>
        <p:txBody>
          <a:bodyPr wrap="square" rtlCol="0">
            <a:spAutoFit/>
          </a:bodyPr>
          <a:lstStyle/>
          <a:p>
            <a:pPr algn="r"/>
            <a:r>
              <a:rPr lang="en-US" sz="2800" b="1" dirty="0" smtClean="0">
                <a:solidFill>
                  <a:schemeClr val="bg1"/>
                </a:solidFill>
              </a:rPr>
              <a:t>Skills to become a Data Scientist</a:t>
            </a:r>
            <a:endParaRPr lang="en-US" sz="28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3"/>
          <p:cNvPicPr/>
          <p:nvPr/>
        </p:nvPicPr>
        <p:blipFill>
          <a:blip r:embed="rId2"/>
          <a:stretch/>
        </p:blipFill>
        <p:spPr>
          <a:xfrm>
            <a:off x="685800" y="838080"/>
            <a:ext cx="1352880" cy="456120"/>
          </a:xfrm>
          <a:prstGeom prst="rect">
            <a:avLst/>
          </a:prstGeom>
          <a:ln>
            <a:noFill/>
          </a:ln>
        </p:spPr>
      </p:pic>
      <p:pic>
        <p:nvPicPr>
          <p:cNvPr id="144" name="Picture 4"/>
          <p:cNvPicPr/>
          <p:nvPr/>
        </p:nvPicPr>
        <p:blipFill>
          <a:blip r:embed="rId3"/>
          <a:srcRect l="5663" t="5662"/>
          <a:stretch/>
        </p:blipFill>
        <p:spPr>
          <a:xfrm>
            <a:off x="533400" y="2663019"/>
            <a:ext cx="3200400" cy="2209800"/>
          </a:xfrm>
          <a:prstGeom prst="rect">
            <a:avLst/>
          </a:prstGeom>
          <a:ln>
            <a:noFill/>
          </a:ln>
        </p:spPr>
      </p:pic>
      <p:pic>
        <p:nvPicPr>
          <p:cNvPr id="145" name="Picture 1"/>
          <p:cNvPicPr/>
          <p:nvPr/>
        </p:nvPicPr>
        <p:blipFill>
          <a:blip r:embed="rId4"/>
          <a:stretch/>
        </p:blipFill>
        <p:spPr>
          <a:xfrm>
            <a:off x="4571460" y="2739219"/>
            <a:ext cx="3333240" cy="2057400"/>
          </a:xfrm>
          <a:prstGeom prst="rect">
            <a:avLst/>
          </a:prstGeom>
          <a:ln>
            <a:noFill/>
          </a:ln>
        </p:spPr>
      </p:pic>
      <p:sp>
        <p:nvSpPr>
          <p:cNvPr id="6"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2971800" y="304800"/>
            <a:ext cx="5867400" cy="523220"/>
          </a:xfrm>
          <a:prstGeom prst="rect">
            <a:avLst/>
          </a:prstGeom>
          <a:noFill/>
          <a:ln>
            <a:noFill/>
          </a:ln>
        </p:spPr>
        <p:txBody>
          <a:bodyPr wrap="square" rtlCol="0">
            <a:spAutoFit/>
          </a:bodyPr>
          <a:lstStyle/>
          <a:p>
            <a:r>
              <a:rPr lang="en-US" sz="2800" b="1" dirty="0" smtClean="0">
                <a:solidFill>
                  <a:schemeClr val="bg1"/>
                </a:solidFill>
              </a:rPr>
              <a:t>Skills to become a Data Analytics </a:t>
            </a:r>
            <a:endParaRPr lang="en-US" sz="2800" dirty="0">
              <a:solidFill>
                <a:schemeClr val="bg1"/>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Picture 3"/>
          <p:cNvPicPr/>
          <p:nvPr/>
        </p:nvPicPr>
        <p:blipFill>
          <a:blip r:embed="rId2"/>
          <a:stretch/>
        </p:blipFill>
        <p:spPr>
          <a:xfrm>
            <a:off x="685800" y="838080"/>
            <a:ext cx="1352880" cy="456120"/>
          </a:xfrm>
          <a:prstGeom prst="rect">
            <a:avLst/>
          </a:prstGeom>
          <a:ln>
            <a:noFill/>
          </a:ln>
        </p:spPr>
      </p:pic>
      <p:pic>
        <p:nvPicPr>
          <p:cNvPr id="148" name="Picture 5"/>
          <p:cNvPicPr/>
          <p:nvPr/>
        </p:nvPicPr>
        <p:blipFill>
          <a:blip r:embed="rId3"/>
          <a:stretch/>
        </p:blipFill>
        <p:spPr>
          <a:xfrm>
            <a:off x="470160" y="2666880"/>
            <a:ext cx="7828560" cy="2589840"/>
          </a:xfrm>
          <a:prstGeom prst="rect">
            <a:avLst/>
          </a:prstGeom>
          <a:ln>
            <a:noFill/>
          </a:ln>
        </p:spPr>
      </p:pic>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extBox 5"/>
          <p:cNvSpPr txBox="1"/>
          <p:nvPr/>
        </p:nvSpPr>
        <p:spPr>
          <a:xfrm>
            <a:off x="304800" y="1535668"/>
            <a:ext cx="4079640" cy="400110"/>
          </a:xfrm>
          <a:prstGeom prst="rect">
            <a:avLst/>
          </a:prstGeom>
          <a:noFill/>
          <a:ln>
            <a:solidFill>
              <a:srgbClr val="FFC000"/>
            </a:solidFill>
          </a:ln>
        </p:spPr>
        <p:txBody>
          <a:bodyPr wrap="square" rtlCol="0">
            <a:spAutoFit/>
          </a:bodyPr>
          <a:lstStyle/>
          <a:p>
            <a:r>
              <a:rPr lang="en-US" sz="2000" b="1" dirty="0" smtClean="0">
                <a:solidFill>
                  <a:schemeClr val="bg1">
                    <a:lumMod val="50000"/>
                  </a:schemeClr>
                </a:solidFill>
              </a:rPr>
              <a:t>Skills to become a ML engineer</a:t>
            </a:r>
            <a:endParaRPr lang="en-US" sz="2000" dirty="0">
              <a:solidFill>
                <a:schemeClr val="bg1">
                  <a:lumMod val="50000"/>
                </a:schemeClr>
              </a:solidFil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28" y="1676400"/>
            <a:ext cx="8628063"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200400"/>
            <a:ext cx="248602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1391" y="3200400"/>
            <a:ext cx="232410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200400"/>
            <a:ext cx="239077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680" y="5023616"/>
            <a:ext cx="23622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2371" y="4998654"/>
            <a:ext cx="242887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extBox 5"/>
          <p:cNvSpPr txBox="1"/>
          <p:nvPr/>
        </p:nvSpPr>
        <p:spPr>
          <a:xfrm>
            <a:off x="5029200" y="405825"/>
            <a:ext cx="3429540" cy="584775"/>
          </a:xfrm>
          <a:prstGeom prst="rect">
            <a:avLst/>
          </a:prstGeom>
          <a:noFill/>
          <a:ln>
            <a:noFill/>
          </a:ln>
        </p:spPr>
        <p:txBody>
          <a:bodyPr wrap="square" rtlCol="0">
            <a:spAutoFit/>
          </a:bodyPr>
          <a:lstStyle/>
          <a:p>
            <a:pPr algn="r"/>
            <a:r>
              <a:rPr lang="en-US" sz="3200" b="1" dirty="0" smtClean="0">
                <a:solidFill>
                  <a:schemeClr val="bg1"/>
                </a:solidFill>
              </a:rPr>
              <a:t>ML Life Cycle</a:t>
            </a:r>
            <a:endParaRPr lang="en-US" sz="3200" dirty="0">
              <a:solidFill>
                <a:schemeClr val="bg1"/>
              </a:solidFill>
            </a:endParaRPr>
          </a:p>
        </p:txBody>
      </p:sp>
      <p:pic>
        <p:nvPicPr>
          <p:cNvPr id="17410" name="Picture 2" descr="Image result for machine learning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81200"/>
            <a:ext cx="7715394" cy="439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6313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5" name="Picture 4">
            <a:extLst>
              <a:ext uri="{FF2B5EF4-FFF2-40B4-BE49-F238E27FC236}">
                <a16:creationId xmlns="" xmlns:a16="http://schemas.microsoft.com/office/drawing/2014/main" id="{11432105-03A0-4439-A5D5-7F5FDC76D298}"/>
              </a:ext>
            </a:extLst>
          </p:cNvPr>
          <p:cNvPicPr>
            <a:picLocks noChangeAspect="1"/>
          </p:cNvPicPr>
          <p:nvPr/>
        </p:nvPicPr>
        <p:blipFill>
          <a:blip r:embed="rId3"/>
          <a:stretch>
            <a:fillRect/>
          </a:stretch>
        </p:blipFill>
        <p:spPr>
          <a:xfrm>
            <a:off x="651681" y="1600200"/>
            <a:ext cx="7779589" cy="4863041"/>
          </a:xfrm>
          <a:prstGeom prst="rect">
            <a:avLst/>
          </a:prstGeom>
        </p:spPr>
      </p:pic>
      <p:sp>
        <p:nvSpPr>
          <p:cNvPr id="6" name="TextBox 5"/>
          <p:cNvSpPr txBox="1"/>
          <p:nvPr/>
        </p:nvSpPr>
        <p:spPr>
          <a:xfrm>
            <a:off x="304800" y="1447800"/>
            <a:ext cx="2895600" cy="400110"/>
          </a:xfrm>
          <a:prstGeom prst="rect">
            <a:avLst/>
          </a:prstGeom>
          <a:noFill/>
          <a:ln>
            <a:solidFill>
              <a:srgbClr val="FFC000"/>
            </a:solidFill>
          </a:ln>
        </p:spPr>
        <p:txBody>
          <a:bodyPr wrap="square" rtlCol="0">
            <a:spAutoFit/>
          </a:bodyPr>
          <a:lstStyle/>
          <a:p>
            <a:r>
              <a:rPr lang="en-US" sz="2000" b="1" dirty="0" smtClean="0">
                <a:solidFill>
                  <a:schemeClr val="bg1">
                    <a:lumMod val="50000"/>
                  </a:schemeClr>
                </a:solidFill>
              </a:rPr>
              <a:t>ML Effort Distribution</a:t>
            </a:r>
            <a:endParaRPr lang="en-US" sz="2000" dirty="0">
              <a:solidFill>
                <a:schemeClr val="bg1">
                  <a:lumMod val="50000"/>
                </a:schemeClr>
              </a:solidFill>
            </a:endParaRPr>
          </a:p>
        </p:txBody>
      </p:sp>
    </p:spTree>
    <p:extLst>
      <p:ext uri="{BB962C8B-B14F-4D97-AF65-F5344CB8AC3E}">
        <p14:creationId xmlns:p14="http://schemas.microsoft.com/office/powerpoint/2010/main" val="9839402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extBox 5"/>
          <p:cNvSpPr txBox="1"/>
          <p:nvPr/>
        </p:nvSpPr>
        <p:spPr>
          <a:xfrm>
            <a:off x="304800" y="1447800"/>
            <a:ext cx="3200400" cy="461665"/>
          </a:xfrm>
          <a:prstGeom prst="rect">
            <a:avLst/>
          </a:prstGeom>
          <a:noFill/>
          <a:ln>
            <a:solidFill>
              <a:srgbClr val="FFC000"/>
            </a:solidFill>
          </a:ln>
        </p:spPr>
        <p:txBody>
          <a:bodyPr wrap="square" rtlCol="0">
            <a:spAutoFit/>
          </a:bodyPr>
          <a:lstStyle/>
          <a:p>
            <a:r>
              <a:rPr lang="en-US" sz="2400" b="1" dirty="0" smtClean="0">
                <a:solidFill>
                  <a:schemeClr val="bg1">
                    <a:lumMod val="50000"/>
                  </a:schemeClr>
                </a:solidFill>
              </a:rPr>
              <a:t>ML Architecture</a:t>
            </a:r>
            <a:endParaRPr lang="en-US" sz="2400" dirty="0">
              <a:solidFill>
                <a:schemeClr val="bg1">
                  <a:lumMod val="50000"/>
                </a:schemeClr>
              </a:solidFill>
            </a:endParaRPr>
          </a:p>
        </p:txBody>
      </p:sp>
      <p:pic>
        <p:nvPicPr>
          <p:cNvPr id="8" name="Picture 7">
            <a:extLst>
              <a:ext uri="{FF2B5EF4-FFF2-40B4-BE49-F238E27FC236}">
                <a16:creationId xmlns="" xmlns:a16="http://schemas.microsoft.com/office/drawing/2014/main" id="{38FF27F2-B698-4863-A696-E24F2BA3EB9D}"/>
              </a:ext>
            </a:extLst>
          </p:cNvPr>
          <p:cNvPicPr>
            <a:picLocks noChangeAspect="1"/>
          </p:cNvPicPr>
          <p:nvPr/>
        </p:nvPicPr>
        <p:blipFill>
          <a:blip r:embed="rId3"/>
          <a:stretch>
            <a:fillRect/>
          </a:stretch>
        </p:blipFill>
        <p:spPr>
          <a:xfrm>
            <a:off x="609600" y="1981200"/>
            <a:ext cx="7848600" cy="4384223"/>
          </a:xfrm>
          <a:prstGeom prst="rect">
            <a:avLst/>
          </a:prstGeom>
        </p:spPr>
      </p:pic>
    </p:spTree>
    <p:extLst>
      <p:ext uri="{BB962C8B-B14F-4D97-AF65-F5344CB8AC3E}">
        <p14:creationId xmlns:p14="http://schemas.microsoft.com/office/powerpoint/2010/main" val="22693184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Rectangle 8">
            <a:extLst>
              <a:ext uri="{FF2B5EF4-FFF2-40B4-BE49-F238E27FC236}">
                <a16:creationId xmlns="" xmlns:a16="http://schemas.microsoft.com/office/drawing/2014/main" id="{7AF561B8-0A8B-425D-BDE8-2525CDB6A306}"/>
              </a:ext>
            </a:extLst>
          </p:cNvPr>
          <p:cNvSpPr/>
          <p:nvPr/>
        </p:nvSpPr>
        <p:spPr>
          <a:xfrm>
            <a:off x="1787369" y="949911"/>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304800" y="1421258"/>
            <a:ext cx="8382000" cy="5078313"/>
          </a:xfrm>
          <a:prstGeom prst="rect">
            <a:avLst/>
          </a:prstGeom>
          <a:noFill/>
        </p:spPr>
        <p:txBody>
          <a:bodyPr wrap="square" rtlCol="0">
            <a:spAutoFit/>
          </a:bodyPr>
          <a:lstStyle/>
          <a:p>
            <a:pPr marL="285750" indent="-285750">
              <a:buFont typeface="Wingdings" pitchFamily="2" charset="2"/>
              <a:buChar char="Ø"/>
            </a:pPr>
            <a:r>
              <a:rPr lang="en-US" b="1" dirty="0"/>
              <a:t>Getting Started with Machine Learning</a:t>
            </a:r>
          </a:p>
          <a:p>
            <a:pPr marL="742950" lvl="1" indent="-285750">
              <a:buFont typeface="Wingdings" pitchFamily="2" charset="2"/>
              <a:buChar char="§"/>
            </a:pPr>
            <a:r>
              <a:rPr lang="en-US" dirty="0"/>
              <a:t> What is Machine Learning</a:t>
            </a:r>
          </a:p>
          <a:p>
            <a:pPr marL="742950" lvl="1" indent="-285750">
              <a:buFont typeface="Wingdings" pitchFamily="2" charset="2"/>
              <a:buChar char="§"/>
            </a:pPr>
            <a:r>
              <a:rPr lang="en-US" dirty="0"/>
              <a:t> </a:t>
            </a:r>
            <a:r>
              <a:rPr lang="en-US" dirty="0" err="1" smtClean="0"/>
              <a:t>Numpy</a:t>
            </a:r>
            <a:r>
              <a:rPr lang="en-US" dirty="0" smtClean="0"/>
              <a:t>, Pandas, </a:t>
            </a:r>
            <a:r>
              <a:rPr lang="en-US" dirty="0" err="1"/>
              <a:t>Scikit</a:t>
            </a:r>
            <a:r>
              <a:rPr lang="en-US" dirty="0" smtClean="0"/>
              <a:t> </a:t>
            </a:r>
            <a:r>
              <a:rPr lang="en-US" dirty="0"/>
              <a:t>Tutorial</a:t>
            </a:r>
          </a:p>
          <a:p>
            <a:pPr marL="742950" lvl="1" indent="-285750">
              <a:buFont typeface="Wingdings" pitchFamily="2" charset="2"/>
              <a:buChar char="§"/>
            </a:pPr>
            <a:r>
              <a:rPr lang="en-US" dirty="0" smtClean="0"/>
              <a:t> Introduction </a:t>
            </a:r>
            <a:r>
              <a:rPr lang="en-US" dirty="0"/>
              <a:t>to Model Evaluation and Validation</a:t>
            </a:r>
          </a:p>
          <a:p>
            <a:pPr marL="742950" lvl="1" indent="-285750">
              <a:buFont typeface="Wingdings" pitchFamily="2" charset="2"/>
              <a:buChar char="§"/>
            </a:pPr>
            <a:r>
              <a:rPr lang="en-US" dirty="0"/>
              <a:t> Training and Testing</a:t>
            </a:r>
          </a:p>
          <a:p>
            <a:pPr marL="742950" lvl="1" indent="-285750">
              <a:buFont typeface="Wingdings" pitchFamily="2" charset="2"/>
              <a:buChar char="§"/>
            </a:pPr>
            <a:r>
              <a:rPr lang="en-US" dirty="0"/>
              <a:t> Metrics for </a:t>
            </a:r>
            <a:r>
              <a:rPr lang="en-US" dirty="0" smtClean="0"/>
              <a:t>Evaluation</a:t>
            </a:r>
          </a:p>
          <a:p>
            <a:pPr marL="742950" lvl="1" indent="-285750">
              <a:buFont typeface="Wingdings" pitchFamily="2" charset="2"/>
              <a:buChar char="§"/>
            </a:pPr>
            <a:endParaRPr lang="en-US" dirty="0"/>
          </a:p>
          <a:p>
            <a:pPr marL="285750" indent="-285750">
              <a:buFont typeface="Wingdings" pitchFamily="2" charset="2"/>
              <a:buChar char="Ø"/>
            </a:pPr>
            <a:r>
              <a:rPr lang="en-US" b="1" dirty="0"/>
              <a:t>Supervised Learning</a:t>
            </a:r>
          </a:p>
          <a:p>
            <a:pPr marL="742950" lvl="1" indent="-285750">
              <a:buFont typeface="Wingdings" pitchFamily="2" charset="2"/>
              <a:buChar char="§"/>
            </a:pPr>
            <a:r>
              <a:rPr lang="en-US" dirty="0"/>
              <a:t> Introduction to Supervised Learning</a:t>
            </a:r>
          </a:p>
          <a:p>
            <a:pPr marL="742950" lvl="1" indent="-285750">
              <a:buFont typeface="Wingdings" pitchFamily="2" charset="2"/>
              <a:buChar char="§"/>
            </a:pPr>
            <a:r>
              <a:rPr lang="en-US" dirty="0"/>
              <a:t> Linear Regression</a:t>
            </a:r>
          </a:p>
          <a:p>
            <a:pPr marL="742950" lvl="1" indent="-285750">
              <a:buFont typeface="Wingdings" pitchFamily="2" charset="2"/>
              <a:buChar char="§"/>
            </a:pPr>
            <a:r>
              <a:rPr lang="en-US" dirty="0"/>
              <a:t> Logistic Regression</a:t>
            </a:r>
          </a:p>
          <a:p>
            <a:pPr marL="742950" lvl="1" indent="-285750">
              <a:buFont typeface="Wingdings" pitchFamily="2" charset="2"/>
              <a:buChar char="§"/>
            </a:pPr>
            <a:r>
              <a:rPr lang="en-US" dirty="0"/>
              <a:t> Decision Trees</a:t>
            </a:r>
          </a:p>
          <a:p>
            <a:pPr marL="742950" lvl="1" indent="-285750">
              <a:buFont typeface="Wingdings" pitchFamily="2" charset="2"/>
              <a:buChar char="§"/>
            </a:pPr>
            <a:r>
              <a:rPr lang="en-US" dirty="0"/>
              <a:t> Random Forests</a:t>
            </a:r>
          </a:p>
          <a:p>
            <a:pPr marL="742950" lvl="1" indent="-285750">
              <a:buFont typeface="Wingdings" pitchFamily="2" charset="2"/>
              <a:buChar char="§"/>
            </a:pPr>
            <a:r>
              <a:rPr lang="en-US" dirty="0"/>
              <a:t> Naïve Bayes Classifier</a:t>
            </a:r>
          </a:p>
          <a:p>
            <a:pPr marL="742950" lvl="1" indent="-285750">
              <a:buFont typeface="Wingdings" pitchFamily="2" charset="2"/>
              <a:buChar char="§"/>
            </a:pPr>
            <a:r>
              <a:rPr lang="en-US" dirty="0"/>
              <a:t> Bayesian Statistics and Inference</a:t>
            </a:r>
          </a:p>
          <a:p>
            <a:pPr marL="742950" lvl="1" indent="-285750">
              <a:buFont typeface="Wingdings" pitchFamily="2" charset="2"/>
              <a:buChar char="§"/>
            </a:pPr>
            <a:r>
              <a:rPr lang="en-US" dirty="0"/>
              <a:t> K-Nearest </a:t>
            </a:r>
            <a:r>
              <a:rPr lang="en-US" dirty="0" smtClean="0"/>
              <a:t>Neighbor</a:t>
            </a:r>
            <a:endParaRPr lang="en-US" dirty="0"/>
          </a:p>
          <a:p>
            <a:pPr marL="742950" lvl="1" indent="-285750">
              <a:buFont typeface="Wingdings" pitchFamily="2" charset="2"/>
              <a:buChar char="§"/>
            </a:pPr>
            <a:r>
              <a:rPr lang="en-US" dirty="0"/>
              <a:t> Introduction to Neural Networks</a:t>
            </a:r>
          </a:p>
          <a:p>
            <a:pPr marL="742950" lvl="1" indent="-285750">
              <a:buFont typeface="Wingdings" pitchFamily="2" charset="2"/>
              <a:buChar char="§"/>
            </a:pPr>
            <a:r>
              <a:rPr lang="en-US" dirty="0"/>
              <a:t> Introduction to Natural language Processing</a:t>
            </a:r>
          </a:p>
        </p:txBody>
      </p:sp>
    </p:spTree>
    <p:extLst>
      <p:ext uri="{BB962C8B-B14F-4D97-AF65-F5344CB8AC3E}">
        <p14:creationId xmlns:p14="http://schemas.microsoft.com/office/powerpoint/2010/main" val="18441919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TextBox 5"/>
          <p:cNvSpPr txBox="1"/>
          <p:nvPr/>
        </p:nvSpPr>
        <p:spPr>
          <a:xfrm>
            <a:off x="304800" y="1371600"/>
            <a:ext cx="3200400" cy="461665"/>
          </a:xfrm>
          <a:prstGeom prst="rect">
            <a:avLst/>
          </a:prstGeom>
          <a:noFill/>
          <a:ln>
            <a:solidFill>
              <a:srgbClr val="FFC000"/>
            </a:solidFill>
          </a:ln>
        </p:spPr>
        <p:txBody>
          <a:bodyPr wrap="square" rtlCol="0">
            <a:spAutoFit/>
          </a:bodyPr>
          <a:lstStyle/>
          <a:p>
            <a:r>
              <a:rPr lang="en-US" sz="2400" b="1" dirty="0" smtClean="0">
                <a:solidFill>
                  <a:schemeClr val="bg1">
                    <a:lumMod val="50000"/>
                  </a:schemeClr>
                </a:solidFill>
              </a:rPr>
              <a:t>ML Architecture</a:t>
            </a:r>
            <a:endParaRPr lang="en-US" sz="2400" dirty="0">
              <a:solidFill>
                <a:schemeClr val="bg1">
                  <a:lumMod val="50000"/>
                </a:schemeClr>
              </a:solidFill>
            </a:endParaRPr>
          </a:p>
        </p:txBody>
      </p:sp>
      <p:pic>
        <p:nvPicPr>
          <p:cNvPr id="7" name="Picture 6">
            <a:extLst>
              <a:ext uri="{FF2B5EF4-FFF2-40B4-BE49-F238E27FC236}">
                <a16:creationId xmlns="" xmlns:a16="http://schemas.microsoft.com/office/drawing/2014/main" id="{9947407F-B09C-4A7A-A119-DE84F4DE0CBC}"/>
              </a:ext>
            </a:extLst>
          </p:cNvPr>
          <p:cNvPicPr>
            <a:picLocks noChangeAspect="1"/>
          </p:cNvPicPr>
          <p:nvPr/>
        </p:nvPicPr>
        <p:blipFill>
          <a:blip r:embed="rId3"/>
          <a:stretch>
            <a:fillRect/>
          </a:stretch>
        </p:blipFill>
        <p:spPr>
          <a:xfrm>
            <a:off x="304801" y="1909465"/>
            <a:ext cx="8382000" cy="4495800"/>
          </a:xfrm>
          <a:prstGeom prst="rect">
            <a:avLst/>
          </a:prstGeom>
        </p:spPr>
      </p:pic>
    </p:spTree>
    <p:extLst>
      <p:ext uri="{BB962C8B-B14F-4D97-AF65-F5344CB8AC3E}">
        <p14:creationId xmlns:p14="http://schemas.microsoft.com/office/powerpoint/2010/main" val="213292787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2" name="Title 1"/>
          <p:cNvSpPr txBox="1">
            <a:spLocks/>
          </p:cNvSpPr>
          <p:nvPr/>
        </p:nvSpPr>
        <p:spPr>
          <a:xfrm>
            <a:off x="304800" y="1218000"/>
            <a:ext cx="5715000" cy="534600"/>
          </a:xfrm>
          <a:prstGeom prst="rect">
            <a:avLst/>
          </a:prstGeom>
          <a:ln>
            <a:noFill/>
          </a:ln>
        </p:spPr>
        <p:txBody>
          <a:bodyPr>
            <a:normAutofit/>
          </a:bodyPr>
          <a:lstStyle/>
          <a:p>
            <a:pPr fontAlgn="base"/>
            <a:r>
              <a:rPr lang="en-US" sz="2800" b="1" dirty="0" smtClean="0">
                <a:solidFill>
                  <a:schemeClr val="tx2">
                    <a:lumMod val="60000"/>
                    <a:lumOff val="40000"/>
                  </a:schemeClr>
                </a:solidFill>
              </a:rPr>
              <a:t>Ps of Machine Learning</a:t>
            </a:r>
            <a:endParaRPr lang="en-US" sz="2800" b="1" dirty="0">
              <a:solidFill>
                <a:schemeClr val="tx2">
                  <a:lumMod val="60000"/>
                  <a:lumOff val="40000"/>
                </a:schemeClr>
              </a:solidFill>
            </a:endParaRPr>
          </a:p>
        </p:txBody>
      </p:sp>
      <p:pic>
        <p:nvPicPr>
          <p:cNvPr id="13" name="Picture 3"/>
          <p:cNvPicPr/>
          <p:nvPr/>
        </p:nvPicPr>
        <p:blipFill>
          <a:blip r:embed="rId3"/>
          <a:stretch/>
        </p:blipFill>
        <p:spPr>
          <a:xfrm>
            <a:off x="304800" y="304800"/>
            <a:ext cx="1352880" cy="456120"/>
          </a:xfrm>
          <a:prstGeom prst="rect">
            <a:avLst/>
          </a:prstGeom>
          <a:ln>
            <a:noFill/>
          </a:ln>
        </p:spPr>
      </p:pic>
      <p:graphicFrame>
        <p:nvGraphicFramePr>
          <p:cNvPr id="3" name="Diagram 2"/>
          <p:cNvGraphicFramePr/>
          <p:nvPr>
            <p:extLst>
              <p:ext uri="{D42A27DB-BD31-4B8C-83A1-F6EECF244321}">
                <p14:modId xmlns:p14="http://schemas.microsoft.com/office/powerpoint/2010/main" val="2224343210"/>
              </p:ext>
            </p:extLst>
          </p:nvPr>
        </p:nvGraphicFramePr>
        <p:xfrm>
          <a:off x="1145400" y="1981200"/>
          <a:ext cx="6852120" cy="4389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37845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
          <p:cNvPicPr/>
          <p:nvPr/>
        </p:nvPicPr>
        <p:blipFill>
          <a:blip r:embed="rId2"/>
          <a:stretch/>
        </p:blipFill>
        <p:spPr>
          <a:xfrm>
            <a:off x="699448" y="1828800"/>
            <a:ext cx="7225352" cy="4373880"/>
          </a:xfrm>
          <a:prstGeom prst="rect">
            <a:avLst/>
          </a:prstGeom>
          <a:ln>
            <a:noFill/>
          </a:ln>
          <a:effectLst>
            <a:outerShdw blurRad="292100" dist="139700" dir="2700000" algn="tl" rotWithShape="0">
              <a:srgbClr val="333333">
                <a:alpha val="65000"/>
              </a:srgbClr>
            </a:outerShdw>
          </a:effectLst>
        </p:spPr>
      </p:pic>
      <p:sp>
        <p:nvSpPr>
          <p:cNvPr id="5"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 name="Picture 3"/>
          <p:cNvPicPr/>
          <p:nvPr/>
        </p:nvPicPr>
        <p:blipFill>
          <a:blip r:embed="rId3"/>
          <a:stretch/>
        </p:blipFill>
        <p:spPr>
          <a:xfrm>
            <a:off x="304800" y="304800"/>
            <a:ext cx="1352880" cy="456120"/>
          </a:xfrm>
          <a:prstGeom prst="rect">
            <a:avLst/>
          </a:prstGeom>
          <a:ln>
            <a:noFill/>
          </a:ln>
        </p:spPr>
      </p:pic>
    </p:spTree>
    <p:extLst>
      <p:ext uri="{BB962C8B-B14F-4D97-AF65-F5344CB8AC3E}">
        <p14:creationId xmlns:p14="http://schemas.microsoft.com/office/powerpoint/2010/main" val="21742417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7" name="Picture 3"/>
          <p:cNvPicPr/>
          <p:nvPr/>
        </p:nvPicPr>
        <p:blipFill>
          <a:blip r:embed="rId2"/>
          <a:stretch/>
        </p:blipFill>
        <p:spPr>
          <a:xfrm>
            <a:off x="685800" y="838080"/>
            <a:ext cx="1352880" cy="456120"/>
          </a:xfrm>
          <a:prstGeom prst="rect">
            <a:avLst/>
          </a:prstGeom>
          <a:ln>
            <a:noFill/>
          </a:ln>
        </p:spPr>
      </p:pic>
      <p:sp>
        <p:nvSpPr>
          <p:cNvPr id="158" name="CustomShape 1"/>
          <p:cNvSpPr/>
          <p:nvPr/>
        </p:nvSpPr>
        <p:spPr>
          <a:xfrm>
            <a:off x="2325960" y="3198600"/>
            <a:ext cx="6552000" cy="3396240"/>
          </a:xfrm>
          <a:prstGeom prst="bevel">
            <a:avLst>
              <a:gd name="adj" fmla="val 4383"/>
            </a:avLst>
          </a:prstGeom>
          <a:gradFill rotWithShape="0">
            <a:gsLst>
              <a:gs pos="0">
                <a:srgbClr val="AEDBFF"/>
              </a:gs>
              <a:gs pos="35000">
                <a:srgbClr val="C5E6FF"/>
              </a:gs>
              <a:gs pos="100000">
                <a:srgbClr val="E9F4FF"/>
              </a:gs>
            </a:gsLst>
            <a:lin ang="16200000"/>
          </a:gradFill>
          <a:ln w="9360">
            <a:solidFill>
              <a:srgbClr val="33A6D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sp>
      <p:sp>
        <p:nvSpPr>
          <p:cNvPr id="159" name="CustomShape 2"/>
          <p:cNvSpPr/>
          <p:nvPr/>
        </p:nvSpPr>
        <p:spPr>
          <a:xfrm>
            <a:off x="480240" y="45000"/>
            <a:ext cx="8074080" cy="79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gn="r">
              <a:lnSpc>
                <a:spcPct val="100000"/>
              </a:lnSpc>
            </a:pPr>
            <a:r>
              <a:rPr lang="en-IN" sz="3600" b="0" strike="noStrike" spc="-1" dirty="0">
                <a:solidFill>
                  <a:srgbClr val="FFFFFF"/>
                </a:solidFill>
                <a:latin typeface="Arial"/>
                <a:ea typeface="DejaVu Sans"/>
              </a:rPr>
              <a:t>Data Analytics Architecture</a:t>
            </a:r>
            <a:endParaRPr lang="en-IN" sz="3600" b="0" strike="noStrike" spc="-1" dirty="0">
              <a:latin typeface="Arial"/>
            </a:endParaRPr>
          </a:p>
        </p:txBody>
      </p:sp>
      <p:sp>
        <p:nvSpPr>
          <p:cNvPr id="161" name="CustomShape 4"/>
          <p:cNvSpPr/>
          <p:nvPr/>
        </p:nvSpPr>
        <p:spPr>
          <a:xfrm>
            <a:off x="3513960" y="3856680"/>
            <a:ext cx="1446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Traceability data</a:t>
            </a:r>
            <a:endParaRPr lang="en-IN" sz="1800" b="0" strike="noStrike" spc="-1" dirty="0">
              <a:latin typeface="Arial"/>
            </a:endParaRPr>
          </a:p>
        </p:txBody>
      </p:sp>
      <p:sp>
        <p:nvSpPr>
          <p:cNvPr id="162" name="CustomShape 5"/>
          <p:cNvSpPr/>
          <p:nvPr/>
        </p:nvSpPr>
        <p:spPr>
          <a:xfrm>
            <a:off x="3475800" y="4675680"/>
            <a:ext cx="15228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Die Fabrication data</a:t>
            </a:r>
            <a:endParaRPr lang="en-IN" sz="1800" b="0" strike="noStrike" spc="-1" dirty="0">
              <a:latin typeface="Arial"/>
            </a:endParaRPr>
          </a:p>
        </p:txBody>
      </p:sp>
      <p:sp>
        <p:nvSpPr>
          <p:cNvPr id="163" name="CustomShape 6"/>
          <p:cNvSpPr/>
          <p:nvPr/>
        </p:nvSpPr>
        <p:spPr>
          <a:xfrm>
            <a:off x="4933080" y="4673880"/>
            <a:ext cx="14850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Wafer Electrical data</a:t>
            </a:r>
            <a:endParaRPr lang="en-IN" sz="1800" b="0" strike="noStrike" spc="-1" dirty="0">
              <a:latin typeface="Arial"/>
            </a:endParaRPr>
          </a:p>
        </p:txBody>
      </p:sp>
      <p:sp>
        <p:nvSpPr>
          <p:cNvPr id="164" name="CustomShape 7"/>
          <p:cNvSpPr/>
          <p:nvPr/>
        </p:nvSpPr>
        <p:spPr>
          <a:xfrm>
            <a:off x="4961520" y="384696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Change Management </a:t>
            </a:r>
            <a:endParaRPr lang="en-IN" sz="1800" b="0" strike="noStrike" spc="-1" dirty="0">
              <a:latin typeface="Arial"/>
            </a:endParaRPr>
          </a:p>
        </p:txBody>
      </p:sp>
      <p:sp>
        <p:nvSpPr>
          <p:cNvPr id="165" name="CustomShape 8"/>
          <p:cNvSpPr/>
          <p:nvPr/>
        </p:nvSpPr>
        <p:spPr>
          <a:xfrm>
            <a:off x="6456960" y="386676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Customer Complaint</a:t>
            </a:r>
            <a:endParaRPr lang="en-IN" sz="1800" b="0" strike="noStrike" spc="-1" dirty="0">
              <a:latin typeface="Arial"/>
            </a:endParaRPr>
          </a:p>
        </p:txBody>
      </p:sp>
      <p:sp>
        <p:nvSpPr>
          <p:cNvPr id="166" name="CustomShape 9"/>
          <p:cNvSpPr/>
          <p:nvPr/>
        </p:nvSpPr>
        <p:spPr>
          <a:xfrm>
            <a:off x="6381000" y="4644000"/>
            <a:ext cx="16754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Product Information</a:t>
            </a:r>
            <a:endParaRPr lang="en-IN" sz="1800" b="0" strike="noStrike" spc="-1" dirty="0">
              <a:latin typeface="Arial"/>
            </a:endParaRPr>
          </a:p>
        </p:txBody>
      </p:sp>
      <p:sp>
        <p:nvSpPr>
          <p:cNvPr id="167" name="CustomShape 10"/>
          <p:cNvSpPr/>
          <p:nvPr/>
        </p:nvSpPr>
        <p:spPr>
          <a:xfrm>
            <a:off x="3475800" y="5502240"/>
            <a:ext cx="1527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Sort Electrical Test data</a:t>
            </a:r>
            <a:endParaRPr lang="en-IN" sz="1800" b="0" strike="noStrike" spc="-1" dirty="0">
              <a:latin typeface="Arial"/>
            </a:endParaRPr>
          </a:p>
        </p:txBody>
      </p:sp>
      <p:sp>
        <p:nvSpPr>
          <p:cNvPr id="168" name="CustomShape 11"/>
          <p:cNvSpPr/>
          <p:nvPr/>
        </p:nvSpPr>
        <p:spPr>
          <a:xfrm>
            <a:off x="4907520" y="5522040"/>
            <a:ext cx="151056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Final Electrical Test Data</a:t>
            </a:r>
            <a:endParaRPr lang="en-IN" sz="1800" b="0" strike="noStrike" spc="-1" dirty="0">
              <a:latin typeface="Arial"/>
            </a:endParaRPr>
          </a:p>
        </p:txBody>
      </p:sp>
      <p:sp>
        <p:nvSpPr>
          <p:cNvPr id="169" name="CustomShape 12"/>
          <p:cNvSpPr/>
          <p:nvPr/>
        </p:nvSpPr>
        <p:spPr>
          <a:xfrm>
            <a:off x="6310440" y="5456520"/>
            <a:ext cx="17456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Etc…</a:t>
            </a:r>
            <a:endParaRPr lang="en-IN" sz="1800" b="0" strike="noStrike" spc="-1" dirty="0">
              <a:latin typeface="Arial"/>
            </a:endParaRPr>
          </a:p>
        </p:txBody>
      </p:sp>
      <p:sp>
        <p:nvSpPr>
          <p:cNvPr id="170" name="CustomShape 13"/>
          <p:cNvSpPr/>
          <p:nvPr/>
        </p:nvSpPr>
        <p:spPr>
          <a:xfrm>
            <a:off x="2561400" y="3431520"/>
            <a:ext cx="61646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1800" b="0" strike="noStrike" spc="-1" dirty="0">
                <a:solidFill>
                  <a:srgbClr val="FFFFFF"/>
                </a:solidFill>
                <a:latin typeface="Arial"/>
                <a:ea typeface="DejaVu Sans"/>
              </a:rPr>
              <a:t>HADOOP – Data Storage </a:t>
            </a:r>
            <a:endParaRPr lang="en-IN" sz="1800" b="0" strike="noStrike" spc="-1" dirty="0">
              <a:latin typeface="Arial"/>
            </a:endParaRPr>
          </a:p>
        </p:txBody>
      </p:sp>
      <p:sp>
        <p:nvSpPr>
          <p:cNvPr id="171" name="CustomShape 14"/>
          <p:cNvSpPr/>
          <p:nvPr/>
        </p:nvSpPr>
        <p:spPr>
          <a:xfrm>
            <a:off x="2345760" y="1287360"/>
            <a:ext cx="6532560" cy="2102760"/>
          </a:xfrm>
          <a:prstGeom prst="downArrowCallout">
            <a:avLst>
              <a:gd name="adj1" fmla="val 18760"/>
              <a:gd name="adj2" fmla="val 25000"/>
              <a:gd name="adj3" fmla="val 25000"/>
              <a:gd name="adj4" fmla="val 64977"/>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172" name="CustomShape 15"/>
          <p:cNvSpPr/>
          <p:nvPr/>
        </p:nvSpPr>
        <p:spPr>
          <a:xfrm>
            <a:off x="2402280" y="1340280"/>
            <a:ext cx="19040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Analytics</a:t>
            </a:r>
            <a:endParaRPr lang="en-IN" sz="1800" b="0" strike="noStrike" spc="-1" dirty="0">
              <a:latin typeface="Arial"/>
            </a:endParaRPr>
          </a:p>
        </p:txBody>
      </p:sp>
      <p:sp>
        <p:nvSpPr>
          <p:cNvPr id="173" name="CustomShape 16"/>
          <p:cNvSpPr/>
          <p:nvPr/>
        </p:nvSpPr>
        <p:spPr>
          <a:xfrm>
            <a:off x="2345760" y="2447280"/>
            <a:ext cx="6532560" cy="314640"/>
          </a:xfrm>
          <a:prstGeom prst="rect">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Machine Learning</a:t>
            </a:r>
            <a:endParaRPr lang="en-IN" sz="1800" b="0" strike="noStrike" spc="-1" dirty="0">
              <a:latin typeface="Arial"/>
            </a:endParaRPr>
          </a:p>
        </p:txBody>
      </p:sp>
      <p:sp>
        <p:nvSpPr>
          <p:cNvPr id="174" name="CustomShape 17"/>
          <p:cNvSpPr/>
          <p:nvPr/>
        </p:nvSpPr>
        <p:spPr>
          <a:xfrm rot="5400000">
            <a:off x="3051000" y="1465200"/>
            <a:ext cx="837000" cy="1675440"/>
          </a:xfrm>
          <a:prstGeom prst="homePlate">
            <a:avLst>
              <a:gd name="adj" fmla="val 50000"/>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sp>
      <p:sp>
        <p:nvSpPr>
          <p:cNvPr id="175" name="CustomShape 18"/>
          <p:cNvSpPr/>
          <p:nvPr/>
        </p:nvSpPr>
        <p:spPr>
          <a:xfrm>
            <a:off x="3056400" y="2002680"/>
            <a:ext cx="824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latin typeface="Arial"/>
                <a:ea typeface="DejaVu Sans"/>
              </a:rPr>
              <a:t>Spark</a:t>
            </a:r>
            <a:endParaRPr lang="en-IN" sz="1800" b="0" strike="noStrike" spc="-1" dirty="0">
              <a:latin typeface="Arial"/>
            </a:endParaRPr>
          </a:p>
        </p:txBody>
      </p:sp>
      <p:sp>
        <p:nvSpPr>
          <p:cNvPr id="176" name="CustomShape 19"/>
          <p:cNvSpPr/>
          <p:nvPr/>
        </p:nvSpPr>
        <p:spPr>
          <a:xfrm>
            <a:off x="6579360" y="1383120"/>
            <a:ext cx="2066400" cy="1002240"/>
          </a:xfrm>
          <a:prstGeom prst="flowChartTerminator">
            <a:avLst/>
          </a:prstGeom>
          <a:gradFill rotWithShape="0">
            <a:gsLst>
              <a:gs pos="0">
                <a:srgbClr val="D4D4D7"/>
              </a:gs>
              <a:gs pos="35000">
                <a:srgbClr val="DFE2E2"/>
              </a:gs>
              <a:gs pos="100000">
                <a:srgbClr val="F3F3F3"/>
              </a:gs>
            </a:gsLst>
            <a:lin ang="16200000"/>
          </a:gradFill>
          <a:ln w="9360">
            <a:solidFill>
              <a:srgbClr val="989A9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err="1">
                <a:solidFill>
                  <a:srgbClr val="000000"/>
                </a:solidFill>
                <a:latin typeface="Arial"/>
                <a:ea typeface="DejaVu Sans"/>
              </a:rPr>
              <a:t>Sci</a:t>
            </a:r>
            <a:r>
              <a:rPr lang="en-IN" sz="1800" b="0" strike="noStrike" spc="-1" dirty="0">
                <a:solidFill>
                  <a:srgbClr val="000000"/>
                </a:solidFill>
                <a:latin typeface="Arial"/>
                <a:ea typeface="DejaVu Sans"/>
              </a:rPr>
              <a:t>-Kit</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Tensor Flow</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AWS-ML</a:t>
            </a:r>
            <a:endParaRPr lang="en-IN" sz="1800" b="0" strike="noStrike" spc="-1" dirty="0">
              <a:latin typeface="Arial"/>
            </a:endParaRPr>
          </a:p>
          <a:p>
            <a:pPr algn="ctr">
              <a:lnSpc>
                <a:spcPct val="100000"/>
              </a:lnSpc>
            </a:pPr>
            <a:endParaRPr lang="en-IN" sz="1800" b="0" strike="noStrike" spc="-1" dirty="0">
              <a:latin typeface="Arial"/>
            </a:endParaRPr>
          </a:p>
        </p:txBody>
      </p:sp>
      <p:sp>
        <p:nvSpPr>
          <p:cNvPr id="178" name="CustomShape 21"/>
          <p:cNvSpPr/>
          <p:nvPr/>
        </p:nvSpPr>
        <p:spPr>
          <a:xfrm>
            <a:off x="497160" y="1287360"/>
            <a:ext cx="1218240" cy="5307480"/>
          </a:xfrm>
          <a:prstGeom prst="rect">
            <a:avLst/>
          </a:prstGeom>
          <a:solidFill>
            <a:srgbClr val="9C9E9F"/>
          </a:solidFill>
          <a:ln w="25560">
            <a:solidFill>
              <a:srgbClr val="737475"/>
            </a:solidFill>
            <a:round/>
          </a:ln>
        </p:spPr>
        <p:style>
          <a:lnRef idx="0">
            <a:scrgbClr r="0" g="0" b="0"/>
          </a:lnRef>
          <a:fillRef idx="0">
            <a:scrgbClr r="0" g="0" b="0"/>
          </a:fillRef>
          <a:effectRef idx="0">
            <a:scrgbClr r="0" g="0" b="0"/>
          </a:effectRef>
          <a:fontRef idx="minor"/>
        </p:style>
      </p:sp>
      <p:sp>
        <p:nvSpPr>
          <p:cNvPr id="179" name="CustomShape 22"/>
          <p:cNvSpPr/>
          <p:nvPr/>
        </p:nvSpPr>
        <p:spPr>
          <a:xfrm>
            <a:off x="480240" y="1292040"/>
            <a:ext cx="1235160" cy="7095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DataFlow</a:t>
            </a:r>
            <a:endParaRPr lang="en-IN" sz="1800" b="0" strike="noStrike" spc="-1">
              <a:latin typeface="Arial"/>
            </a:endParaRPr>
          </a:p>
          <a:p>
            <a:pPr algn="ctr">
              <a:lnSpc>
                <a:spcPct val="100000"/>
              </a:lnSpc>
            </a:pPr>
            <a:r>
              <a:rPr lang="en-IN" sz="1800" b="0" strike="noStrike" spc="-1">
                <a:solidFill>
                  <a:srgbClr val="000000"/>
                </a:solidFill>
                <a:latin typeface="Arial"/>
                <a:ea typeface="DejaVu Sans"/>
              </a:rPr>
              <a:t>NiFi</a:t>
            </a:r>
            <a:endParaRPr lang="en-IN" sz="1800" b="0" strike="noStrike" spc="-1">
              <a:latin typeface="Arial"/>
            </a:endParaRPr>
          </a:p>
        </p:txBody>
      </p:sp>
      <p:sp>
        <p:nvSpPr>
          <p:cNvPr id="180" name="CustomShape 23"/>
          <p:cNvSpPr/>
          <p:nvPr/>
        </p:nvSpPr>
        <p:spPr>
          <a:xfrm>
            <a:off x="1716480" y="351216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181" name="CustomShape 24"/>
          <p:cNvSpPr/>
          <p:nvPr/>
        </p:nvSpPr>
        <p:spPr>
          <a:xfrm>
            <a:off x="1747440" y="541836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182" name="CustomShape 25"/>
          <p:cNvSpPr/>
          <p:nvPr/>
        </p:nvSpPr>
        <p:spPr>
          <a:xfrm>
            <a:off x="514440" y="2762640"/>
            <a:ext cx="1180080" cy="109728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Batch data loading</a:t>
            </a:r>
            <a:endParaRPr lang="en-IN" sz="1400" b="0" strike="noStrike" spc="-1">
              <a:latin typeface="Arial"/>
            </a:endParaRPr>
          </a:p>
          <a:p>
            <a:pPr algn="ctr">
              <a:lnSpc>
                <a:spcPct val="100000"/>
              </a:lnSpc>
            </a:pPr>
            <a:endParaRPr lang="en-IN" sz="1400" b="0" strike="noStrike" spc="-1">
              <a:latin typeface="Arial"/>
            </a:endParaRPr>
          </a:p>
        </p:txBody>
      </p:sp>
      <p:sp>
        <p:nvSpPr>
          <p:cNvPr id="183" name="CustomShape 26"/>
          <p:cNvSpPr/>
          <p:nvPr/>
        </p:nvSpPr>
        <p:spPr>
          <a:xfrm>
            <a:off x="563400" y="343152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Sqoop</a:t>
            </a:r>
            <a:endParaRPr lang="en-IN" sz="1800" b="0" strike="noStrike" spc="-1">
              <a:latin typeface="Arial"/>
            </a:endParaRPr>
          </a:p>
        </p:txBody>
      </p:sp>
      <p:sp>
        <p:nvSpPr>
          <p:cNvPr id="184" name="CustomShape 27"/>
          <p:cNvSpPr/>
          <p:nvPr/>
        </p:nvSpPr>
        <p:spPr>
          <a:xfrm>
            <a:off x="511200" y="4149360"/>
            <a:ext cx="1180080" cy="221004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Real time data loading</a:t>
            </a: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p:txBody>
      </p:sp>
      <p:sp>
        <p:nvSpPr>
          <p:cNvPr id="185" name="CustomShape 28"/>
          <p:cNvSpPr/>
          <p:nvPr/>
        </p:nvSpPr>
        <p:spPr>
          <a:xfrm>
            <a:off x="535320" y="483264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Kafka</a:t>
            </a:r>
            <a:endParaRPr lang="en-IN" sz="1800" b="0" strike="noStrike" spc="-1">
              <a:latin typeface="Arial"/>
            </a:endParaRPr>
          </a:p>
        </p:txBody>
      </p:sp>
      <p:sp>
        <p:nvSpPr>
          <p:cNvPr id="186" name="CustomShape 29"/>
          <p:cNvSpPr/>
          <p:nvPr/>
        </p:nvSpPr>
        <p:spPr>
          <a:xfrm>
            <a:off x="554760" y="533736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Storm</a:t>
            </a:r>
            <a:endParaRPr lang="en-IN" sz="1800" b="0" strike="noStrike" spc="-1">
              <a:latin typeface="Arial"/>
            </a:endParaRPr>
          </a:p>
        </p:txBody>
      </p:sp>
      <p:sp>
        <p:nvSpPr>
          <p:cNvPr id="187" name="CustomShape 30"/>
          <p:cNvSpPr/>
          <p:nvPr/>
        </p:nvSpPr>
        <p:spPr>
          <a:xfrm>
            <a:off x="541800" y="580320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Flume</a:t>
            </a:r>
            <a:endParaRPr lang="en-IN" sz="1800" b="0" strike="noStrike" spc="-1">
              <a:latin typeface="Arial"/>
            </a:endParaRPr>
          </a:p>
        </p:txBody>
      </p:sp>
      <p:sp>
        <p:nvSpPr>
          <p:cNvPr id="33"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Rectangle 8">
            <a:extLst>
              <a:ext uri="{FF2B5EF4-FFF2-40B4-BE49-F238E27FC236}">
                <a16:creationId xmlns="" xmlns:a16="http://schemas.microsoft.com/office/drawing/2014/main" id="{7AF561B8-0A8B-425D-BDE8-2525CDB6A306}"/>
              </a:ext>
            </a:extLst>
          </p:cNvPr>
          <p:cNvSpPr/>
          <p:nvPr/>
        </p:nvSpPr>
        <p:spPr>
          <a:xfrm>
            <a:off x="1787369" y="949911"/>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494760" y="1892605"/>
            <a:ext cx="8153400" cy="4247317"/>
          </a:xfrm>
          <a:prstGeom prst="rect">
            <a:avLst/>
          </a:prstGeom>
          <a:noFill/>
        </p:spPr>
        <p:txBody>
          <a:bodyPr wrap="square" rtlCol="0">
            <a:spAutoFit/>
          </a:bodyPr>
          <a:lstStyle/>
          <a:p>
            <a:pPr marL="285750" indent="-285750">
              <a:buFont typeface="Wingdings" pitchFamily="2" charset="2"/>
              <a:buChar char="Ø"/>
            </a:pPr>
            <a:r>
              <a:rPr lang="en-US" b="1" dirty="0"/>
              <a:t>Unsupervised Learning</a:t>
            </a:r>
          </a:p>
          <a:p>
            <a:pPr marL="742950" lvl="1" indent="-285750">
              <a:buFont typeface="Wingdings" pitchFamily="2" charset="2"/>
              <a:buChar char="§"/>
            </a:pPr>
            <a:r>
              <a:rPr lang="en-US" dirty="0"/>
              <a:t> Introduction to Unsupervised Learning</a:t>
            </a:r>
          </a:p>
          <a:p>
            <a:pPr marL="742950" lvl="1" indent="-285750">
              <a:buFont typeface="Wingdings" pitchFamily="2" charset="2"/>
              <a:buChar char="§"/>
            </a:pPr>
            <a:r>
              <a:rPr lang="en-US" dirty="0"/>
              <a:t> K-Means Clustering</a:t>
            </a:r>
          </a:p>
          <a:p>
            <a:pPr marL="742950" lvl="1" indent="-285750">
              <a:buFont typeface="Wingdings" pitchFamily="2" charset="2"/>
              <a:buChar char="§"/>
            </a:pPr>
            <a:r>
              <a:rPr lang="en-US" dirty="0"/>
              <a:t> Hierarchal Clustering</a:t>
            </a:r>
          </a:p>
          <a:p>
            <a:pPr marL="742950" lvl="1" indent="-285750">
              <a:buFont typeface="Wingdings" pitchFamily="2" charset="2"/>
              <a:buChar char="§"/>
            </a:pPr>
            <a:r>
              <a:rPr lang="en-US" dirty="0"/>
              <a:t> Clustering Mini-Project</a:t>
            </a:r>
          </a:p>
          <a:p>
            <a:pPr marL="742950" lvl="1" indent="-285750">
              <a:buFont typeface="Wingdings" pitchFamily="2" charset="2"/>
              <a:buChar char="§"/>
            </a:pPr>
            <a:r>
              <a:rPr lang="en-US" dirty="0"/>
              <a:t> Feature Selection</a:t>
            </a:r>
          </a:p>
          <a:p>
            <a:pPr marL="742950" lvl="1" indent="-285750">
              <a:buFont typeface="Wingdings" pitchFamily="2" charset="2"/>
              <a:buChar char="§"/>
            </a:pPr>
            <a:r>
              <a:rPr lang="en-US" dirty="0"/>
              <a:t> Principal Components Analysis (PCA)</a:t>
            </a:r>
          </a:p>
          <a:p>
            <a:pPr marL="742950" lvl="1" indent="-285750">
              <a:buFont typeface="Wingdings" pitchFamily="2" charset="2"/>
              <a:buChar char="§"/>
            </a:pPr>
            <a:r>
              <a:rPr lang="en-US" dirty="0"/>
              <a:t> Feature Transformations</a:t>
            </a:r>
            <a:endParaRPr lang="en-US" dirty="0" smtClean="0"/>
          </a:p>
          <a:p>
            <a:pPr marL="742950" lvl="1" indent="-285750">
              <a:buFont typeface="Wingdings" pitchFamily="2" charset="2"/>
              <a:buChar char="§"/>
            </a:pPr>
            <a:endParaRPr lang="en-US" dirty="0"/>
          </a:p>
          <a:p>
            <a:pPr marL="285750" indent="-285750">
              <a:buFont typeface="Wingdings" pitchFamily="2" charset="2"/>
              <a:buChar char="Ø"/>
            </a:pPr>
            <a:r>
              <a:rPr lang="en-US" b="1" dirty="0"/>
              <a:t>Natural Language </a:t>
            </a:r>
            <a:r>
              <a:rPr lang="en-US" b="1" dirty="0" smtClean="0"/>
              <a:t>Processing</a:t>
            </a:r>
          </a:p>
          <a:p>
            <a:pPr marL="742950" lvl="1" indent="-285750">
              <a:buFont typeface="Wingdings" pitchFamily="2" charset="2"/>
              <a:buChar char="§"/>
            </a:pPr>
            <a:r>
              <a:rPr lang="en-US" dirty="0"/>
              <a:t>Regular Expressions in Python</a:t>
            </a:r>
          </a:p>
          <a:p>
            <a:pPr marL="742950" lvl="1" indent="-285750">
              <a:buFont typeface="Wingdings" pitchFamily="2" charset="2"/>
              <a:buChar char="§"/>
            </a:pPr>
            <a:r>
              <a:rPr lang="en-US" dirty="0"/>
              <a:t> Tokenization</a:t>
            </a:r>
          </a:p>
          <a:p>
            <a:pPr marL="742950" lvl="1" indent="-285750">
              <a:buFont typeface="Wingdings" pitchFamily="2" charset="2"/>
              <a:buChar char="§"/>
            </a:pPr>
            <a:r>
              <a:rPr lang="en-US" dirty="0"/>
              <a:t> Topic Modeling</a:t>
            </a:r>
          </a:p>
          <a:p>
            <a:pPr marL="742950" lvl="1" indent="-285750">
              <a:buFont typeface="Wingdings" pitchFamily="2" charset="2"/>
              <a:buChar char="§"/>
            </a:pPr>
            <a:r>
              <a:rPr lang="en-US" dirty="0"/>
              <a:t> Named Entity Recognition</a:t>
            </a:r>
          </a:p>
          <a:p>
            <a:pPr marL="742950" lvl="1" indent="-285750">
              <a:buFont typeface="Wingdings" pitchFamily="2" charset="2"/>
              <a:buChar char="§"/>
            </a:pPr>
            <a:r>
              <a:rPr lang="en-US" dirty="0"/>
              <a:t> Build a </a:t>
            </a:r>
            <a:r>
              <a:rPr lang="en-US" dirty="0" err="1"/>
              <a:t>chatbot</a:t>
            </a:r>
            <a:r>
              <a:rPr lang="en-US" dirty="0"/>
              <a:t> from scratch</a:t>
            </a:r>
          </a:p>
        </p:txBody>
      </p:sp>
    </p:spTree>
    <p:extLst>
      <p:ext uri="{BB962C8B-B14F-4D97-AF65-F5344CB8AC3E}">
        <p14:creationId xmlns:p14="http://schemas.microsoft.com/office/powerpoint/2010/main" val="13328964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Picture 3"/>
          <p:cNvPicPr/>
          <p:nvPr/>
        </p:nvPicPr>
        <p:blipFill>
          <a:blip r:embed="rId2"/>
          <a:stretch/>
        </p:blipFill>
        <p:spPr>
          <a:xfrm>
            <a:off x="685800" y="838080"/>
            <a:ext cx="1352880" cy="456120"/>
          </a:xfrm>
          <a:prstGeom prst="rect">
            <a:avLst/>
          </a:prstGeom>
          <a:ln>
            <a:noFill/>
          </a:ln>
        </p:spPr>
      </p:pic>
      <p:sp>
        <p:nvSpPr>
          <p:cNvPr id="4"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Rectangle 8">
            <a:extLst>
              <a:ext uri="{FF2B5EF4-FFF2-40B4-BE49-F238E27FC236}">
                <a16:creationId xmlns="" xmlns:a16="http://schemas.microsoft.com/office/drawing/2014/main" id="{7AF561B8-0A8B-425D-BDE8-2525CDB6A306}"/>
              </a:ext>
            </a:extLst>
          </p:cNvPr>
          <p:cNvSpPr/>
          <p:nvPr/>
        </p:nvSpPr>
        <p:spPr>
          <a:xfrm>
            <a:off x="1787369" y="949911"/>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p:cNvSpPr txBox="1"/>
          <p:nvPr/>
        </p:nvSpPr>
        <p:spPr>
          <a:xfrm>
            <a:off x="304800" y="1371600"/>
            <a:ext cx="8534400" cy="5078313"/>
          </a:xfrm>
          <a:prstGeom prst="rect">
            <a:avLst/>
          </a:prstGeom>
          <a:noFill/>
        </p:spPr>
        <p:txBody>
          <a:bodyPr wrap="square" rtlCol="0">
            <a:spAutoFit/>
          </a:bodyPr>
          <a:lstStyle/>
          <a:p>
            <a:pPr marL="285750" indent="-285750">
              <a:buFont typeface="Wingdings" pitchFamily="2" charset="2"/>
              <a:buChar char="Ø"/>
            </a:pPr>
            <a:r>
              <a:rPr lang="en-US" b="1" dirty="0"/>
              <a:t>Amazon Web </a:t>
            </a:r>
            <a:r>
              <a:rPr lang="en-US" b="1" dirty="0" smtClean="0"/>
              <a:t>Services</a:t>
            </a:r>
          </a:p>
          <a:p>
            <a:pPr marL="742950" lvl="1" indent="-285750">
              <a:buFont typeface="Wingdings" pitchFamily="2" charset="2"/>
              <a:buChar char="§"/>
            </a:pPr>
            <a:r>
              <a:rPr lang="en-US" dirty="0"/>
              <a:t>IAM/S3/EC2</a:t>
            </a:r>
          </a:p>
          <a:p>
            <a:pPr marL="742950" lvl="1" indent="-285750">
              <a:buFont typeface="Wingdings" pitchFamily="2" charset="2"/>
              <a:buChar char="§"/>
            </a:pPr>
            <a:r>
              <a:rPr lang="en-US" dirty="0"/>
              <a:t> Databases</a:t>
            </a:r>
          </a:p>
          <a:p>
            <a:pPr marL="742950" lvl="1" indent="-285750">
              <a:buFont typeface="Wingdings" pitchFamily="2" charset="2"/>
              <a:buChar char="§"/>
            </a:pPr>
            <a:r>
              <a:rPr lang="en-US" dirty="0"/>
              <a:t> Machine Learning on AWS</a:t>
            </a:r>
          </a:p>
          <a:p>
            <a:pPr marL="742950" lvl="1" indent="-285750">
              <a:buFont typeface="Wingdings" pitchFamily="2" charset="2"/>
              <a:buChar char="§"/>
            </a:pPr>
            <a:r>
              <a:rPr lang="en-US" dirty="0"/>
              <a:t> </a:t>
            </a:r>
            <a:r>
              <a:rPr lang="en-US" dirty="0" err="1"/>
              <a:t>Hyperparameters</a:t>
            </a:r>
            <a:r>
              <a:rPr lang="en-US" dirty="0"/>
              <a:t> and Model Optimization</a:t>
            </a:r>
          </a:p>
          <a:p>
            <a:pPr marL="742950" lvl="1" indent="-285750">
              <a:buFont typeface="Wingdings" pitchFamily="2" charset="2"/>
              <a:buChar char="§"/>
            </a:pPr>
            <a:r>
              <a:rPr lang="en-US" dirty="0"/>
              <a:t> AWS Machine Learning Implementation with an Application</a:t>
            </a:r>
          </a:p>
          <a:p>
            <a:pPr marL="285750" indent="-285750">
              <a:buFont typeface="Wingdings" pitchFamily="2" charset="2"/>
              <a:buChar char="Ø"/>
            </a:pPr>
            <a:r>
              <a:rPr lang="en-US" b="1" dirty="0"/>
              <a:t>Projects covered during the </a:t>
            </a:r>
            <a:r>
              <a:rPr lang="en-US" b="1" dirty="0" smtClean="0"/>
              <a:t>course </a:t>
            </a:r>
          </a:p>
          <a:p>
            <a:pPr marL="742950" lvl="1" indent="-285750">
              <a:buFont typeface="Wingdings" pitchFamily="2" charset="2"/>
              <a:buChar char="§"/>
            </a:pPr>
            <a:r>
              <a:rPr lang="en-US" dirty="0" smtClean="0"/>
              <a:t> </a:t>
            </a:r>
            <a:r>
              <a:rPr lang="en-US" dirty="0"/>
              <a:t>Sentiment </a:t>
            </a:r>
            <a:r>
              <a:rPr lang="en-US" dirty="0" smtClean="0"/>
              <a:t>Analysis</a:t>
            </a:r>
          </a:p>
          <a:p>
            <a:pPr marL="742950" lvl="1" indent="-285750">
              <a:buFont typeface="Wingdings" pitchFamily="2" charset="2"/>
              <a:buChar char="§"/>
            </a:pPr>
            <a:r>
              <a:rPr lang="en-US" dirty="0" smtClean="0"/>
              <a:t> Image </a:t>
            </a:r>
            <a:r>
              <a:rPr lang="en-US" dirty="0" smtClean="0"/>
              <a:t>classification</a:t>
            </a:r>
            <a:endParaRPr lang="en-US" dirty="0"/>
          </a:p>
          <a:p>
            <a:pPr marL="742950" lvl="1" indent="-285750">
              <a:buFont typeface="Wingdings" pitchFamily="2" charset="2"/>
              <a:buChar char="§"/>
            </a:pPr>
            <a:r>
              <a:rPr lang="en-US" dirty="0"/>
              <a:t> Handwritten Digits recognition</a:t>
            </a:r>
          </a:p>
          <a:p>
            <a:pPr marL="742950" lvl="1" indent="-285750">
              <a:buFont typeface="Wingdings" pitchFamily="2" charset="2"/>
              <a:buChar char="§"/>
            </a:pPr>
            <a:r>
              <a:rPr lang="en-US" dirty="0"/>
              <a:t> </a:t>
            </a:r>
            <a:r>
              <a:rPr lang="en-US" dirty="0" err="1"/>
              <a:t>Chatbot</a:t>
            </a:r>
            <a:r>
              <a:rPr lang="en-US" dirty="0"/>
              <a:t> from Scratch</a:t>
            </a:r>
          </a:p>
          <a:p>
            <a:pPr marL="742950" lvl="1" indent="-285750">
              <a:buFont typeface="Wingdings" pitchFamily="2" charset="2"/>
              <a:buChar char="§"/>
            </a:pPr>
            <a:r>
              <a:rPr lang="en-US" dirty="0"/>
              <a:t> Recommender System</a:t>
            </a:r>
          </a:p>
          <a:p>
            <a:pPr marL="742950" lvl="1" indent="-285750">
              <a:buFont typeface="Wingdings" pitchFamily="2" charset="2"/>
              <a:buChar char="§"/>
            </a:pPr>
            <a:r>
              <a:rPr lang="en-US" dirty="0"/>
              <a:t> Named Entity Recognition using Deep Learning </a:t>
            </a:r>
            <a:r>
              <a:rPr lang="en-US" dirty="0" smtClean="0"/>
              <a:t>Algorithms</a:t>
            </a:r>
          </a:p>
          <a:p>
            <a:pPr marL="285750" indent="-285750">
              <a:buFont typeface="Wingdings" pitchFamily="2" charset="2"/>
              <a:buChar char="Ø"/>
            </a:pPr>
            <a:endParaRPr lang="en-US" b="1" dirty="0" smtClean="0"/>
          </a:p>
          <a:p>
            <a:pPr marL="285750" indent="-285750">
              <a:buFont typeface="Wingdings" pitchFamily="2" charset="2"/>
              <a:buChar char="Ø"/>
            </a:pPr>
            <a:r>
              <a:rPr lang="en-US" b="1" dirty="0" smtClean="0"/>
              <a:t>Machine </a:t>
            </a:r>
            <a:r>
              <a:rPr lang="en-US" b="1" dirty="0"/>
              <a:t>Learning </a:t>
            </a:r>
            <a:r>
              <a:rPr lang="en-US" b="1" dirty="0" smtClean="0"/>
              <a:t>Industry project using </a:t>
            </a:r>
            <a:r>
              <a:rPr lang="en-US" b="1" dirty="0"/>
              <a:t>different Machine Learning techniques learned in </a:t>
            </a:r>
            <a:r>
              <a:rPr lang="en-US" b="1" dirty="0" smtClean="0"/>
              <a:t>the course.</a:t>
            </a:r>
          </a:p>
          <a:p>
            <a:pPr marL="285750" indent="-285750">
              <a:buFont typeface="Wingdings" pitchFamily="2" charset="2"/>
              <a:buChar char="Ø"/>
            </a:pPr>
            <a:endParaRPr lang="en-US" b="1" dirty="0" smtClean="0"/>
          </a:p>
          <a:p>
            <a:pPr marL="285750" indent="-285750">
              <a:buFont typeface="Wingdings" pitchFamily="2" charset="2"/>
              <a:buChar char="Ø"/>
            </a:pPr>
            <a:r>
              <a:rPr lang="en-US" b="1" dirty="0" smtClean="0"/>
              <a:t>Introduction </a:t>
            </a:r>
            <a:r>
              <a:rPr lang="en-US" b="1" dirty="0"/>
              <a:t>to </a:t>
            </a:r>
            <a:r>
              <a:rPr lang="en-US" b="1" dirty="0" err="1"/>
              <a:t>Kaggle</a:t>
            </a:r>
            <a:r>
              <a:rPr lang="en-US" b="1" dirty="0"/>
              <a:t> </a:t>
            </a:r>
            <a:r>
              <a:rPr lang="en-US" b="1" dirty="0" smtClean="0"/>
              <a:t>Platform and other competitive platforms</a:t>
            </a:r>
            <a:endParaRPr lang="en-US" dirty="0"/>
          </a:p>
        </p:txBody>
      </p:sp>
    </p:spTree>
    <p:extLst>
      <p:ext uri="{BB962C8B-B14F-4D97-AF65-F5344CB8AC3E}">
        <p14:creationId xmlns:p14="http://schemas.microsoft.com/office/powerpoint/2010/main" val="13087326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609600" y="1650124"/>
            <a:ext cx="739152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spc="-1" dirty="0" smtClean="0">
                <a:solidFill>
                  <a:schemeClr val="tx2">
                    <a:lumMod val="60000"/>
                    <a:lumOff val="40000"/>
                  </a:schemeClr>
                </a:solidFill>
                <a:latin typeface="Arial Rounded MT Bold" pitchFamily="34" charset="0"/>
                <a:ea typeface="DejaVu Sans"/>
              </a:rPr>
              <a:t>ML Buzz word ! Suddenly </a:t>
            </a:r>
            <a:r>
              <a:rPr lang="en-IN" sz="4400" b="0" strike="noStrike" spc="-1" dirty="0" smtClean="0">
                <a:solidFill>
                  <a:schemeClr val="tx2">
                    <a:lumMod val="60000"/>
                    <a:lumOff val="40000"/>
                  </a:schemeClr>
                </a:solidFill>
                <a:latin typeface="Arial Rounded MT Bold" pitchFamily="34" charset="0"/>
                <a:ea typeface="DejaVu Sans"/>
              </a:rPr>
              <a:t>?</a:t>
            </a:r>
            <a:endParaRPr lang="en-IN" sz="4400" b="0" strike="noStrike" spc="-1" dirty="0">
              <a:solidFill>
                <a:schemeClr val="tx2">
                  <a:lumMod val="60000"/>
                  <a:lumOff val="40000"/>
                </a:schemeClr>
              </a:solidFill>
              <a:latin typeface="Arial Rounded MT Bold" pitchFamily="34" charset="0"/>
            </a:endParaRPr>
          </a:p>
        </p:txBody>
      </p:sp>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304800" y="304800"/>
            <a:ext cx="1352880" cy="456120"/>
          </a:xfrm>
          <a:prstGeom prst="rect">
            <a:avLst/>
          </a:prstGeom>
          <a:ln>
            <a:noFill/>
          </a:ln>
        </p:spPr>
      </p:pic>
      <p:sp>
        <p:nvSpPr>
          <p:cNvPr id="2" name="TextBox 1"/>
          <p:cNvSpPr txBox="1"/>
          <p:nvPr/>
        </p:nvSpPr>
        <p:spPr>
          <a:xfrm>
            <a:off x="875700" y="2819400"/>
            <a:ext cx="7391520" cy="3539430"/>
          </a:xfrm>
          <a:prstGeom prst="rect">
            <a:avLst/>
          </a:prstGeom>
          <a:noFill/>
        </p:spPr>
        <p:txBody>
          <a:bodyPr wrap="square" rtlCol="0">
            <a:spAutoFit/>
          </a:bodyPr>
          <a:lstStyle/>
          <a:p>
            <a:pPr marL="342900" indent="-342900">
              <a:buAutoNum type="arabicPeriod"/>
            </a:pPr>
            <a:r>
              <a:rPr lang="en-US" sz="3200" b="1" dirty="0" smtClean="0"/>
              <a:t>Huge data in digital form   </a:t>
            </a:r>
            <a:r>
              <a:rPr lang="en-US" sz="3200" b="1" dirty="0" smtClean="0">
                <a:solidFill>
                  <a:srgbClr val="FF0000"/>
                </a:solidFill>
              </a:rPr>
              <a:t>“Data is new Oil”</a:t>
            </a:r>
          </a:p>
          <a:p>
            <a:pPr marL="342900" indent="-342900">
              <a:buAutoNum type="arabicPeriod"/>
            </a:pPr>
            <a:endParaRPr lang="en-US" sz="3200" b="1" dirty="0" smtClean="0">
              <a:solidFill>
                <a:srgbClr val="FF0000"/>
              </a:solidFill>
            </a:endParaRPr>
          </a:p>
          <a:p>
            <a:pPr marL="342900" indent="-342900">
              <a:buAutoNum type="arabicPeriod"/>
            </a:pPr>
            <a:r>
              <a:rPr lang="en-US" sz="3200" b="1" dirty="0" smtClean="0"/>
              <a:t>Computational capability</a:t>
            </a:r>
          </a:p>
          <a:p>
            <a:pPr marL="342900" indent="-342900">
              <a:buAutoNum type="arabicPeriod"/>
            </a:pPr>
            <a:endParaRPr lang="en-US" sz="3200" b="1" dirty="0" smtClean="0"/>
          </a:p>
          <a:p>
            <a:pPr marL="342900" indent="-342900">
              <a:buAutoNum type="arabicPeriod"/>
            </a:pPr>
            <a:r>
              <a:rPr lang="en-US" sz="3200" b="1" dirty="0"/>
              <a:t>Recent progress in algorithms and </a:t>
            </a:r>
            <a:r>
              <a:rPr lang="en-US" sz="3200" b="1" dirty="0" smtClean="0"/>
              <a:t>theory</a:t>
            </a:r>
            <a:endParaRPr lang="en-US" sz="3200" dirty="0"/>
          </a:p>
        </p:txBody>
      </p:sp>
    </p:spTree>
    <p:extLst>
      <p:ext uri="{BB962C8B-B14F-4D97-AF65-F5344CB8AC3E}">
        <p14:creationId xmlns:p14="http://schemas.microsoft.com/office/powerpoint/2010/main" val="513479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8001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308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CustomShape 1"/>
          <p:cNvSpPr/>
          <p:nvPr/>
        </p:nvSpPr>
        <p:spPr>
          <a:xfrm>
            <a:off x="5257800" y="394264"/>
            <a:ext cx="350520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200" b="1" dirty="0">
                <a:solidFill>
                  <a:schemeClr val="bg1"/>
                </a:solidFill>
              </a:rPr>
              <a:t>Few </a:t>
            </a:r>
            <a:r>
              <a:rPr lang="en-US" sz="3200" b="1" dirty="0" smtClean="0">
                <a:solidFill>
                  <a:schemeClr val="bg1"/>
                </a:solidFill>
              </a:rPr>
              <a:t>Applications</a:t>
            </a:r>
            <a:endParaRPr lang="en-IN" sz="3200" b="1" strike="noStrike" spc="-1" dirty="0">
              <a:solidFill>
                <a:schemeClr val="bg1"/>
              </a:solidFill>
              <a:latin typeface="Arial Rounded MT Bold" pitchFamily="34" charset="0"/>
            </a:endParaRPr>
          </a:p>
        </p:txBody>
      </p:sp>
      <p:sp>
        <p:nvSpPr>
          <p:cNvPr id="7" name="CustomShape 4"/>
          <p:cNvSpPr/>
          <p:nvPr/>
        </p:nvSpPr>
        <p:spPr>
          <a:xfrm>
            <a:off x="0" y="6553200"/>
            <a:ext cx="914292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8" name="Picture 3"/>
          <p:cNvPicPr/>
          <p:nvPr/>
        </p:nvPicPr>
        <p:blipFill>
          <a:blip r:embed="rId2"/>
          <a:stretch/>
        </p:blipFill>
        <p:spPr>
          <a:xfrm>
            <a:off x="304800" y="304800"/>
            <a:ext cx="1352880" cy="456120"/>
          </a:xfrm>
          <a:prstGeom prst="rect">
            <a:avLst/>
          </a:prstGeom>
          <a:ln>
            <a:noFill/>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740" y="1654516"/>
            <a:ext cx="6949440" cy="4850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2039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70C0"/>
      </a:accent1>
      <a:accent2>
        <a:srgbClr val="00B0F0"/>
      </a:accent2>
      <a:accent3>
        <a:srgbClr val="008DC3"/>
      </a:accent3>
      <a:accent4>
        <a:srgbClr val="007EAE"/>
      </a:accent4>
      <a:accent5>
        <a:srgbClr val="23A1FF"/>
      </a:accent5>
      <a:accent6>
        <a:srgbClr val="2FA6FF"/>
      </a:accent6>
      <a:hlink>
        <a:srgbClr val="005390"/>
      </a:hlink>
      <a:folHlink>
        <a:srgbClr val="2DC7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39A9DC"/>
      </a:accent1>
      <a:accent2>
        <a:srgbClr val="D4007A"/>
      </a:accent2>
      <a:accent3>
        <a:srgbClr val="9C9E9F"/>
      </a:accent3>
      <a:accent4>
        <a:srgbClr val="002052"/>
      </a:accent4>
      <a:accent5>
        <a:srgbClr val="BBCC00"/>
      </a:accent5>
      <a:accent6>
        <a:srgbClr val="13235B"/>
      </a:accent6>
      <a:hlink>
        <a:srgbClr val="580D58"/>
      </a:hlink>
      <a:folHlink>
        <a:srgbClr val="003D14"/>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FFFFFF"/>
      </a:lt2>
      <a:accent1>
        <a:srgbClr val="0070C0"/>
      </a:accent1>
      <a:accent2>
        <a:srgbClr val="00B0F0"/>
      </a:accent2>
      <a:accent3>
        <a:srgbClr val="008DC3"/>
      </a:accent3>
      <a:accent4>
        <a:srgbClr val="007EAE"/>
      </a:accent4>
      <a:accent5>
        <a:srgbClr val="23A1FF"/>
      </a:accent5>
      <a:accent6>
        <a:srgbClr val="2FA6FF"/>
      </a:accent6>
      <a:hlink>
        <a:srgbClr val="005390"/>
      </a:hlink>
      <a:folHlink>
        <a:srgbClr val="2DC7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8959</TotalTime>
  <Words>1621</Words>
  <Application>Microsoft Office PowerPoint</Application>
  <PresentationFormat>On-screen Show (4:3)</PresentationFormat>
  <Paragraphs>356</Paragraphs>
  <Slides>43</Slides>
  <Notes>2</Notes>
  <HiddenSlides>3</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DELL</cp:lastModifiedBy>
  <cp:revision>445</cp:revision>
  <dcterms:created xsi:type="dcterms:W3CDTF">2006-08-16T00:00:00Z</dcterms:created>
  <dcterms:modified xsi:type="dcterms:W3CDTF">2019-06-14T17:13:34Z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25</vt:i4>
  </property>
</Properties>
</file>